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1" r:id="rId8"/>
    <p:sldId id="262" r:id="rId9"/>
    <p:sldId id="263" r:id="rId10"/>
    <p:sldId id="264" r:id="rId11"/>
    <p:sldId id="274" r:id="rId12"/>
    <p:sldId id="268" r:id="rId13"/>
    <p:sldId id="265" r:id="rId14"/>
    <p:sldId id="267" r:id="rId15"/>
    <p:sldId id="270" r:id="rId16"/>
    <p:sldId id="273"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94660"/>
  </p:normalViewPr>
  <p:slideViewPr>
    <p:cSldViewPr>
      <p:cViewPr varScale="1">
        <p:scale>
          <a:sx n="87" d="100"/>
          <a:sy n="87" d="100"/>
        </p:scale>
        <p:origin x="165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05/23/2019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47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30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41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668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81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806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323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87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986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1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43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8BD707-D9CF-40AE-B4C6-C98DA3205C09}" type="datetimeFigureOut">
              <a:rPr lang="en-US" smtClean="0"/>
              <a:pPr/>
              <a:t>05/23/2019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381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hingle">
          <a:fgClr>
            <a:schemeClr val="accent5">
              <a:lumMod val="60000"/>
              <a:lumOff val="40000"/>
            </a:schemeClr>
          </a:fgClr>
          <a:bgClr>
            <a:schemeClr val="accent6">
              <a:lumMod val="20000"/>
              <a:lumOff val="80000"/>
            </a:schemeClr>
          </a:bgClr>
        </a:pattFill>
        <a:effectLst/>
      </p:bgPr>
    </p:bg>
    <p:spTree>
      <p:nvGrpSpPr>
        <p:cNvPr id="1" name=""/>
        <p:cNvGrpSpPr/>
        <p:nvPr/>
      </p:nvGrpSpPr>
      <p:grpSpPr>
        <a:xfrm>
          <a:off x="0" y="0"/>
          <a:ext cx="0" cy="0"/>
          <a:chOff x="0" y="0"/>
          <a:chExt cx="0" cy="0"/>
        </a:xfrm>
      </p:grpSpPr>
      <p:sp>
        <p:nvSpPr>
          <p:cNvPr id="3" name="TextBox 2"/>
          <p:cNvSpPr txBox="1"/>
          <p:nvPr/>
        </p:nvSpPr>
        <p:spPr>
          <a:xfrm>
            <a:off x="1524000" y="457200"/>
            <a:ext cx="5638800"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5400" b="1" dirty="0" smtClean="0">
                <a:solidFill>
                  <a:srgbClr val="0033CC"/>
                </a:solidFill>
                <a:latin typeface="Times New Roman" pitchFamily="18" charset="0"/>
                <a:cs typeface="Times New Roman" pitchFamily="18" charset="0"/>
              </a:rPr>
              <a:t>Welcome</a:t>
            </a:r>
            <a:endParaRPr lang="en-US" sz="5400" b="1" dirty="0">
              <a:solidFill>
                <a:srgbClr val="0033CC"/>
              </a:solidFill>
              <a:latin typeface="Times New Roman" pitchFamily="18" charset="0"/>
              <a:cs typeface="Times New Roman" pitchFamily="18" charset="0"/>
            </a:endParaRPr>
          </a:p>
        </p:txBody>
      </p:sp>
      <p:sp>
        <p:nvSpPr>
          <p:cNvPr id="4" name="TextBox 3"/>
          <p:cNvSpPr txBox="1"/>
          <p:nvPr/>
        </p:nvSpPr>
        <p:spPr>
          <a:xfrm>
            <a:off x="228600" y="5181600"/>
            <a:ext cx="8458200" cy="76944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4400" b="1" dirty="0" smtClean="0">
                <a:solidFill>
                  <a:srgbClr val="0033CC"/>
                </a:solidFill>
                <a:latin typeface="Times New Roman" pitchFamily="18" charset="0"/>
                <a:cs typeface="Times New Roman" pitchFamily="18" charset="0"/>
              </a:rPr>
              <a:t>My dear students of class seven.</a:t>
            </a:r>
            <a:endParaRPr lang="en-US" sz="4400" b="1" dirty="0">
              <a:solidFill>
                <a:srgbClr val="0033CC"/>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75459"/>
            <a:ext cx="5638799" cy="2676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1508" y="304800"/>
            <a:ext cx="365356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Key words of the text…</a:t>
            </a:r>
            <a:endParaRPr lang="en-US" sz="2800" dirty="0">
              <a:latin typeface="Times New Roman" pitchFamily="18" charset="0"/>
              <a:cs typeface="Times New Roman" pitchFamily="18" charset="0"/>
            </a:endParaRPr>
          </a:p>
        </p:txBody>
      </p:sp>
      <p:sp>
        <p:nvSpPr>
          <p:cNvPr id="3" name="TextBox 2"/>
          <p:cNvSpPr txBox="1"/>
          <p:nvPr/>
        </p:nvSpPr>
        <p:spPr>
          <a:xfrm>
            <a:off x="457200" y="1676400"/>
            <a:ext cx="1535998"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Times New Roman" pitchFamily="18" charset="0"/>
                <a:cs typeface="Times New Roman" pitchFamily="18" charset="0"/>
              </a:rPr>
              <a:t>academic</a:t>
            </a:r>
            <a:endParaRPr lang="en-US" sz="2800" dirty="0">
              <a:latin typeface="Times New Roman" pitchFamily="18" charset="0"/>
              <a:cs typeface="Times New Roman" pitchFamily="18" charset="0"/>
            </a:endParaRPr>
          </a:p>
        </p:txBody>
      </p:sp>
      <p:grpSp>
        <p:nvGrpSpPr>
          <p:cNvPr id="12" name="Group 11"/>
          <p:cNvGrpSpPr/>
          <p:nvPr/>
        </p:nvGrpSpPr>
        <p:grpSpPr>
          <a:xfrm>
            <a:off x="2438400" y="1066800"/>
            <a:ext cx="6477000" cy="2246769"/>
            <a:chOff x="2438400" y="1066800"/>
            <a:chExt cx="6477000" cy="2246769"/>
          </a:xfrm>
        </p:grpSpPr>
        <p:pic>
          <p:nvPicPr>
            <p:cNvPr id="4" name="Picture 3" descr="Square-Pharmajpgwb.jpg"/>
            <p:cNvPicPr>
              <a:picLocks noChangeAspect="1"/>
            </p:cNvPicPr>
            <p:nvPr/>
          </p:nvPicPr>
          <p:blipFill>
            <a:blip r:embed="rId2"/>
            <a:stretch>
              <a:fillRect/>
            </a:stretch>
          </p:blipFill>
          <p:spPr>
            <a:xfrm>
              <a:off x="2438400" y="1138544"/>
              <a:ext cx="3190299" cy="1980706"/>
            </a:xfrm>
            <a:prstGeom prst="rect">
              <a:avLst/>
            </a:prstGeom>
          </p:spPr>
        </p:pic>
        <p:sp>
          <p:nvSpPr>
            <p:cNvPr id="5" name="TextBox 4"/>
            <p:cNvSpPr txBox="1"/>
            <p:nvPr/>
          </p:nvSpPr>
          <p:spPr>
            <a:xfrm>
              <a:off x="6248400" y="1066800"/>
              <a:ext cx="2667000" cy="2246769"/>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based on formal study especially at an institution of higher learning</a:t>
              </a:r>
              <a:endParaRPr lang="en-US" sz="2800" dirty="0">
                <a:latin typeface="Times New Roman" pitchFamily="18" charset="0"/>
                <a:cs typeface="Times New Roman" pitchFamily="18" charset="0"/>
              </a:endParaRPr>
            </a:p>
          </p:txBody>
        </p:sp>
      </p:grpSp>
      <p:sp>
        <p:nvSpPr>
          <p:cNvPr id="6" name="TextBox 5"/>
          <p:cNvSpPr txBox="1"/>
          <p:nvPr/>
        </p:nvSpPr>
        <p:spPr>
          <a:xfrm>
            <a:off x="685800" y="3733800"/>
            <a:ext cx="1180131"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Times New Roman" pitchFamily="18" charset="0"/>
                <a:cs typeface="Times New Roman" pitchFamily="18" charset="0"/>
              </a:rPr>
              <a:t>admire</a:t>
            </a:r>
            <a:endParaRPr lang="en-US" sz="2800" dirty="0">
              <a:latin typeface="Times New Roman" pitchFamily="18" charset="0"/>
              <a:cs typeface="Times New Roman" pitchFamily="18" charset="0"/>
            </a:endParaRPr>
          </a:p>
        </p:txBody>
      </p:sp>
      <p:grpSp>
        <p:nvGrpSpPr>
          <p:cNvPr id="13" name="Group 12"/>
          <p:cNvGrpSpPr/>
          <p:nvPr/>
        </p:nvGrpSpPr>
        <p:grpSpPr>
          <a:xfrm>
            <a:off x="2590800" y="3276600"/>
            <a:ext cx="6324600" cy="1828800"/>
            <a:chOff x="2590800" y="3276600"/>
            <a:chExt cx="6324600" cy="1828800"/>
          </a:xfrm>
        </p:grpSpPr>
        <p:pic>
          <p:nvPicPr>
            <p:cNvPr id="7" name="Picture 6" descr="index.png"/>
            <p:cNvPicPr>
              <a:picLocks noChangeAspect="1"/>
            </p:cNvPicPr>
            <p:nvPr/>
          </p:nvPicPr>
          <p:blipFill>
            <a:blip r:embed="rId3"/>
            <a:stretch>
              <a:fillRect/>
            </a:stretch>
          </p:blipFill>
          <p:spPr>
            <a:xfrm>
              <a:off x="2590800" y="3276600"/>
              <a:ext cx="2971800" cy="1828800"/>
            </a:xfrm>
            <a:prstGeom prst="rect">
              <a:avLst/>
            </a:prstGeom>
          </p:spPr>
        </p:pic>
        <p:sp>
          <p:nvSpPr>
            <p:cNvPr id="8" name="TextBox 7"/>
            <p:cNvSpPr txBox="1"/>
            <p:nvPr/>
          </p:nvSpPr>
          <p:spPr>
            <a:xfrm>
              <a:off x="6248400" y="3505200"/>
              <a:ext cx="2667000" cy="954107"/>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to feel respect and approval</a:t>
              </a:r>
              <a:endParaRPr lang="en-US" sz="2800" dirty="0">
                <a:latin typeface="Times New Roman" pitchFamily="18" charset="0"/>
                <a:cs typeface="Times New Roman" pitchFamily="18" charset="0"/>
              </a:endParaRPr>
            </a:p>
          </p:txBody>
        </p:sp>
      </p:grpSp>
      <p:sp>
        <p:nvSpPr>
          <p:cNvPr id="9" name="TextBox 8"/>
          <p:cNvSpPr txBox="1"/>
          <p:nvPr/>
        </p:nvSpPr>
        <p:spPr>
          <a:xfrm>
            <a:off x="609600" y="5562600"/>
            <a:ext cx="1160895"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Times New Roman" pitchFamily="18" charset="0"/>
                <a:cs typeface="Times New Roman" pitchFamily="18" charset="0"/>
              </a:rPr>
              <a:t>inspire</a:t>
            </a:r>
            <a:endParaRPr lang="en-US" sz="2800" dirty="0">
              <a:latin typeface="Times New Roman" pitchFamily="18" charset="0"/>
              <a:cs typeface="Times New Roman" pitchFamily="18" charset="0"/>
            </a:endParaRPr>
          </a:p>
        </p:txBody>
      </p:sp>
      <p:grpSp>
        <p:nvGrpSpPr>
          <p:cNvPr id="14" name="Group 13"/>
          <p:cNvGrpSpPr/>
          <p:nvPr/>
        </p:nvGrpSpPr>
        <p:grpSpPr>
          <a:xfrm>
            <a:off x="2590800" y="5181600"/>
            <a:ext cx="6400800" cy="1600200"/>
            <a:chOff x="2590800" y="5181600"/>
            <a:chExt cx="6400800" cy="1600200"/>
          </a:xfrm>
        </p:grpSpPr>
        <p:sp>
          <p:nvSpPr>
            <p:cNvPr id="10" name="TextBox 9"/>
            <p:cNvSpPr txBox="1"/>
            <p:nvPr/>
          </p:nvSpPr>
          <p:spPr>
            <a:xfrm>
              <a:off x="5943600" y="5244405"/>
              <a:ext cx="3048000" cy="954107"/>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to influence, move, or guide</a:t>
              </a:r>
              <a:endParaRPr lang="en-US" sz="2800" dirty="0">
                <a:latin typeface="Times New Roman" pitchFamily="18" charset="0"/>
                <a:cs typeface="Times New Roman" pitchFamily="18" charset="0"/>
              </a:endParaRPr>
            </a:p>
          </p:txBody>
        </p:sp>
        <p:pic>
          <p:nvPicPr>
            <p:cNvPr id="11" name="Picture 10" descr="image-53862.jpg"/>
            <p:cNvPicPr>
              <a:picLocks noChangeAspect="1"/>
            </p:cNvPicPr>
            <p:nvPr/>
          </p:nvPicPr>
          <p:blipFill>
            <a:blip r:embed="rId4"/>
            <a:stretch>
              <a:fillRect/>
            </a:stretch>
          </p:blipFill>
          <p:spPr>
            <a:xfrm>
              <a:off x="2590800" y="5181600"/>
              <a:ext cx="2971800" cy="16002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43000" y="2286000"/>
            <a:ext cx="7404977" cy="1219200"/>
            <a:chOff x="1143000" y="2286000"/>
            <a:chExt cx="7404977" cy="1219200"/>
          </a:xfrm>
        </p:grpSpPr>
        <p:sp>
          <p:nvSpPr>
            <p:cNvPr id="2" name="TextBox 1"/>
            <p:cNvSpPr txBox="1"/>
            <p:nvPr/>
          </p:nvSpPr>
          <p:spPr>
            <a:xfrm>
              <a:off x="1143000" y="2286000"/>
              <a:ext cx="7404977" cy="584775"/>
            </a:xfrm>
            <a:prstGeom prst="rect">
              <a:avLst/>
            </a:prstGeom>
            <a:noFill/>
          </p:spPr>
          <p:txBody>
            <a:bodyPr wrap="none" rtlCol="0">
              <a:spAutoFit/>
            </a:bodyPr>
            <a:lstStyle/>
            <a:p>
              <a:pPr algn="ctr"/>
              <a:r>
                <a:rPr lang="en-US" sz="3200" dirty="0" smtClean="0"/>
                <a:t>Read text </a:t>
              </a:r>
              <a:r>
                <a:rPr lang="en-US" sz="3200" dirty="0" smtClean="0">
                  <a:latin typeface="Times New Roman" pitchFamily="18" charset="0"/>
                  <a:cs typeface="Times New Roman" pitchFamily="18" charset="0"/>
                </a:rPr>
                <a:t>silently</a:t>
              </a:r>
              <a:r>
                <a:rPr lang="en-US" sz="3200" dirty="0" smtClean="0"/>
                <a:t> about Ms </a:t>
              </a:r>
              <a:r>
                <a:rPr lang="en-US" sz="3200" dirty="0" err="1" smtClean="0"/>
                <a:t>Shahana</a:t>
              </a:r>
              <a:r>
                <a:rPr lang="en-US" sz="3200" dirty="0" smtClean="0"/>
                <a:t> Huda </a:t>
              </a:r>
              <a:endParaRPr lang="en-US" sz="3200" dirty="0"/>
            </a:p>
          </p:txBody>
        </p:sp>
        <p:sp>
          <p:nvSpPr>
            <p:cNvPr id="3" name="TextBox 2"/>
            <p:cNvSpPr txBox="1"/>
            <p:nvPr/>
          </p:nvSpPr>
          <p:spPr>
            <a:xfrm>
              <a:off x="6096000" y="3043535"/>
              <a:ext cx="2057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5 minutes</a:t>
              </a:r>
              <a:endParaRPr lang="en-US" sz="24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ngladesh-CV-Bogra-update12092012-54898_jpg.jpg"/>
          <p:cNvPicPr>
            <a:picLocks noChangeAspect="1"/>
          </p:cNvPicPr>
          <p:nvPr/>
        </p:nvPicPr>
        <p:blipFill>
          <a:blip r:embed="rId2">
            <a:lum bright="40000" contrast="30000"/>
          </a:blip>
          <a:stretch>
            <a:fillRect/>
          </a:stretch>
        </p:blipFill>
        <p:spPr>
          <a:xfrm>
            <a:off x="6248400" y="228601"/>
            <a:ext cx="2514600" cy="14830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1905000" y="381000"/>
            <a:ext cx="39624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Single work- 5 min</a:t>
            </a:r>
            <a:endParaRPr lang="en-US" sz="3600"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9897948"/>
              </p:ext>
            </p:extLst>
          </p:nvPr>
        </p:nvGraphicFramePr>
        <p:xfrm>
          <a:off x="533400" y="1981201"/>
          <a:ext cx="8229600" cy="4256316"/>
        </p:xfrm>
        <a:graphic>
          <a:graphicData uri="http://schemas.openxmlformats.org/drawingml/2006/table">
            <a:tbl>
              <a:tblPr firstRow="1" bandRow="1">
                <a:tableStyleId>{5C22544A-7EE6-4342-B048-85BDC9FD1C3A}</a:tableStyleId>
              </a:tblPr>
              <a:tblGrid>
                <a:gridCol w="1981200"/>
                <a:gridCol w="6248400"/>
              </a:tblGrid>
              <a:tr h="457668">
                <a:tc gridSpan="2">
                  <a:txBody>
                    <a:bodyPr/>
                    <a:lstStyle/>
                    <a:p>
                      <a:pPr algn="ctr"/>
                      <a:r>
                        <a:rPr lang="en-US" sz="2400" b="0" dirty="0" smtClean="0">
                          <a:ln>
                            <a:solidFill>
                              <a:schemeClr val="tx1"/>
                            </a:solidFill>
                          </a:ln>
                          <a:solidFill>
                            <a:schemeClr val="tx1"/>
                          </a:solidFill>
                          <a:latin typeface="Times New Roman" pitchFamily="18" charset="0"/>
                          <a:cs typeface="Times New Roman" pitchFamily="18" charset="0"/>
                        </a:rPr>
                        <a:t>Match the words with their meanings</a:t>
                      </a:r>
                      <a:endParaRPr lang="en-US" sz="2400" b="0" dirty="0">
                        <a:ln>
                          <a:solidFill>
                            <a:schemeClr val="tx1"/>
                          </a:solidFill>
                        </a:ln>
                        <a:solidFill>
                          <a:schemeClr val="tx1"/>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668">
                <a:tc>
                  <a:txBody>
                    <a:bodyPr/>
                    <a:lstStyle/>
                    <a:p>
                      <a:pPr algn="ctr"/>
                      <a:r>
                        <a:rPr lang="en-US" sz="2400" dirty="0" smtClean="0">
                          <a:latin typeface="Times New Roman" pitchFamily="18" charset="0"/>
                          <a:cs typeface="Times New Roman" pitchFamily="18" charset="0"/>
                        </a:rPr>
                        <a:t>Words</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Times New Roman" pitchFamily="18" charset="0"/>
                          <a:cs typeface="Times New Roman" pitchFamily="18" charset="0"/>
                        </a:rPr>
                        <a:t>Meaning</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220">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Times New Roman" pitchFamily="18" charset="0"/>
                          <a:cs typeface="Times New Roman" pitchFamily="18" charset="0"/>
                        </a:rPr>
                        <a:t>a long narrow passage in a building</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220">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Times New Roman" pitchFamily="18" charset="0"/>
                          <a:cs typeface="Times New Roman" pitchFamily="18" charset="0"/>
                        </a:rPr>
                        <a:t>Relative</a:t>
                      </a:r>
                      <a:r>
                        <a:rPr lang="en-US" baseline="0" dirty="0" smtClean="0">
                          <a:latin typeface="Times New Roman" pitchFamily="18" charset="0"/>
                          <a:cs typeface="Times New Roman" pitchFamily="18" charset="0"/>
                        </a:rPr>
                        <a:t> by marriage especially husband’s </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220">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Times New Roman" pitchFamily="18" charset="0"/>
                          <a:cs typeface="Times New Roman" pitchFamily="18" charset="0"/>
                        </a:rPr>
                        <a:t>To show</a:t>
                      </a:r>
                      <a:r>
                        <a:rPr lang="en-US" baseline="0" dirty="0" smtClean="0">
                          <a:latin typeface="Times New Roman" pitchFamily="18" charset="0"/>
                          <a:cs typeface="Times New Roman" pitchFamily="18" charset="0"/>
                        </a:rPr>
                        <a:t> something by doing</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220">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Times New Roman" pitchFamily="18" charset="0"/>
                          <a:cs typeface="Times New Roman" pitchFamily="18" charset="0"/>
                        </a:rPr>
                        <a:t>Connected with study</a:t>
                      </a:r>
                      <a:r>
                        <a:rPr lang="en-US" baseline="0" dirty="0" smtClean="0">
                          <a:latin typeface="Times New Roman" pitchFamily="18" charset="0"/>
                          <a:cs typeface="Times New Roman" pitchFamily="18" charset="0"/>
                        </a:rPr>
                        <a:t>,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220">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Times New Roman" pitchFamily="18" charset="0"/>
                          <a:cs typeface="Times New Roman" pitchFamily="18" charset="0"/>
                        </a:rPr>
                        <a:t>To encourage somebody</a:t>
                      </a:r>
                      <a:r>
                        <a:rPr lang="en-US" baseline="0" dirty="0" smtClean="0">
                          <a:latin typeface="Times New Roman" pitchFamily="18" charset="0"/>
                          <a:cs typeface="Times New Roman" pitchFamily="18" charset="0"/>
                        </a:rPr>
                        <a:t> to do something well</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220">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Times New Roman" pitchFamily="18" charset="0"/>
                          <a:cs typeface="Times New Roman" pitchFamily="18" charset="0"/>
                        </a:rPr>
                        <a:t>High rank or social position</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220">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latin typeface="Times New Roman" pitchFamily="18" charset="0"/>
                          <a:cs typeface="Times New Roman" pitchFamily="18" charset="0"/>
                        </a:rPr>
                        <a:t>Bussiness</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Times New Roman" pitchFamily="18" charset="0"/>
                          <a:cs typeface="Times New Roman" pitchFamily="18" charset="0"/>
                        </a:rPr>
                        <a:t>Empty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 seat not taken</a:t>
                      </a:r>
                      <a:r>
                        <a:rPr lang="en-US" baseline="0" dirty="0" smtClean="0">
                          <a:latin typeface="Times New Roman" pitchFamily="18" charset="0"/>
                          <a:cs typeface="Times New Roman" pitchFamily="18" charset="0"/>
                        </a:rPr>
                        <a:t> by anybody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220">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Times New Roman" pitchFamily="18" charset="0"/>
                          <a:cs typeface="Times New Roman" pitchFamily="18" charset="0"/>
                        </a:rPr>
                        <a:t>To show</a:t>
                      </a:r>
                      <a:r>
                        <a:rPr lang="en-US" baseline="0" dirty="0" smtClean="0">
                          <a:latin typeface="Times New Roman" pitchFamily="18" charset="0"/>
                          <a:cs typeface="Times New Roman" pitchFamily="18" charset="0"/>
                        </a:rPr>
                        <a:t> respect</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0" name="Rounded Rectangle 29"/>
          <p:cNvSpPr/>
          <p:nvPr/>
        </p:nvSpPr>
        <p:spPr>
          <a:xfrm>
            <a:off x="2514600" y="5105400"/>
            <a:ext cx="62484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514600" y="4735286"/>
            <a:ext cx="62484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514600" y="4348843"/>
            <a:ext cx="62484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514600" y="3978729"/>
            <a:ext cx="62484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492829" y="3603172"/>
            <a:ext cx="62484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503714" y="3238501"/>
            <a:ext cx="62484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492828" y="2895600"/>
            <a:ext cx="62484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514600" y="5486400"/>
            <a:ext cx="62484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525486" y="5856514"/>
            <a:ext cx="62484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33400" y="2873828"/>
            <a:ext cx="1959428"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company</a:t>
            </a:r>
          </a:p>
        </p:txBody>
      </p:sp>
      <p:sp>
        <p:nvSpPr>
          <p:cNvPr id="40" name="Rounded Rectangle 39"/>
          <p:cNvSpPr/>
          <p:nvPr/>
        </p:nvSpPr>
        <p:spPr>
          <a:xfrm>
            <a:off x="544285" y="3254828"/>
            <a:ext cx="1959428"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vacant</a:t>
            </a:r>
          </a:p>
        </p:txBody>
      </p:sp>
      <p:sp>
        <p:nvSpPr>
          <p:cNvPr id="41" name="Rounded Rectangle 40"/>
          <p:cNvSpPr/>
          <p:nvPr/>
        </p:nvSpPr>
        <p:spPr>
          <a:xfrm>
            <a:off x="555168" y="3643977"/>
            <a:ext cx="1926772"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Times New Roman" pitchFamily="18" charset="0"/>
                <a:cs typeface="Times New Roman" pitchFamily="18" charset="0"/>
              </a:rPr>
              <a:t>Status</a:t>
            </a:r>
            <a:endParaRPr lang="en-US" dirty="0">
              <a:solidFill>
                <a:schemeClr val="tx1"/>
              </a:solidFill>
              <a:latin typeface="Times New Roman" pitchFamily="18" charset="0"/>
              <a:cs typeface="Times New Roman" pitchFamily="18" charset="0"/>
            </a:endParaRPr>
          </a:p>
        </p:txBody>
      </p:sp>
      <p:sp>
        <p:nvSpPr>
          <p:cNvPr id="42" name="Rounded Rectangle 41"/>
          <p:cNvSpPr/>
          <p:nvPr/>
        </p:nvSpPr>
        <p:spPr>
          <a:xfrm>
            <a:off x="522512" y="3995056"/>
            <a:ext cx="1959428"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In- lows</a:t>
            </a:r>
          </a:p>
        </p:txBody>
      </p:sp>
      <p:sp>
        <p:nvSpPr>
          <p:cNvPr id="43" name="Rounded Rectangle 42"/>
          <p:cNvSpPr/>
          <p:nvPr/>
        </p:nvSpPr>
        <p:spPr>
          <a:xfrm>
            <a:off x="522512" y="4348842"/>
            <a:ext cx="1959428"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Times New Roman" pitchFamily="18" charset="0"/>
                <a:cs typeface="Times New Roman" pitchFamily="18" charset="0"/>
              </a:rPr>
              <a:t>Corridor</a:t>
            </a:r>
            <a:endParaRPr lang="en-US" dirty="0">
              <a:solidFill>
                <a:schemeClr val="tx1"/>
              </a:solidFill>
              <a:latin typeface="Times New Roman" pitchFamily="18" charset="0"/>
              <a:cs typeface="Times New Roman" pitchFamily="18" charset="0"/>
            </a:endParaRPr>
          </a:p>
        </p:txBody>
      </p:sp>
      <p:sp>
        <p:nvSpPr>
          <p:cNvPr id="44" name="Rounded Rectangle 43"/>
          <p:cNvSpPr/>
          <p:nvPr/>
        </p:nvSpPr>
        <p:spPr>
          <a:xfrm>
            <a:off x="533398" y="4769311"/>
            <a:ext cx="1959428" cy="29528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Times New Roman" pitchFamily="18" charset="0"/>
                <a:cs typeface="Times New Roman" pitchFamily="18" charset="0"/>
              </a:rPr>
              <a:t>Academic</a:t>
            </a:r>
            <a:endParaRPr lang="en-US" dirty="0">
              <a:solidFill>
                <a:schemeClr val="tx1"/>
              </a:solidFill>
              <a:latin typeface="Times New Roman" pitchFamily="18" charset="0"/>
              <a:cs typeface="Times New Roman" pitchFamily="18" charset="0"/>
            </a:endParaRPr>
          </a:p>
        </p:txBody>
      </p:sp>
      <p:sp>
        <p:nvSpPr>
          <p:cNvPr id="45" name="Rounded Rectangle 44"/>
          <p:cNvSpPr/>
          <p:nvPr/>
        </p:nvSpPr>
        <p:spPr>
          <a:xfrm>
            <a:off x="544284" y="5105400"/>
            <a:ext cx="1959428"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Admire</a:t>
            </a:r>
          </a:p>
        </p:txBody>
      </p:sp>
      <p:sp>
        <p:nvSpPr>
          <p:cNvPr id="46" name="Rounded Rectangle 45"/>
          <p:cNvSpPr/>
          <p:nvPr/>
        </p:nvSpPr>
        <p:spPr>
          <a:xfrm>
            <a:off x="522512" y="5459186"/>
            <a:ext cx="1959428"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solidFill>
                  <a:schemeClr val="tx1"/>
                </a:solidFill>
                <a:latin typeface="Times New Roman" pitchFamily="18" charset="0"/>
                <a:cs typeface="Times New Roman" pitchFamily="18" charset="0"/>
              </a:rPr>
              <a:t>Demonstrate</a:t>
            </a:r>
            <a:endParaRPr lang="en-US" dirty="0">
              <a:solidFill>
                <a:schemeClr val="tx1"/>
              </a:solidFill>
              <a:latin typeface="Times New Roman" pitchFamily="18" charset="0"/>
              <a:cs typeface="Times New Roman" pitchFamily="18" charset="0"/>
            </a:endParaRPr>
          </a:p>
        </p:txBody>
      </p:sp>
      <p:sp>
        <p:nvSpPr>
          <p:cNvPr id="47" name="Rounded Rectangle 46"/>
          <p:cNvSpPr/>
          <p:nvPr/>
        </p:nvSpPr>
        <p:spPr>
          <a:xfrm>
            <a:off x="511626" y="5827933"/>
            <a:ext cx="1959428"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Times New Roman" pitchFamily="18" charset="0"/>
                <a:cs typeface="Times New Roman" pitchFamily="18" charset="0"/>
              </a:rPr>
              <a:t>Inspire</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0.70"/>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subTnLst>
                                    <p:set>
                                      <p:cBhvr override="childStyle">
                                        <p:cTn dur="1" fill="hold" display="0" masterRel="sameClick" afterEffect="1">
                                          <p:stCondLst>
                                            <p:cond evt="end" delay="0">
                                              <p:tn val="11"/>
                                            </p:cond>
                                          </p:stCondLst>
                                        </p:cTn>
                                        <p:tgtEl>
                                          <p:spTgt spid="36"/>
                                        </p:tgtEl>
                                        <p:attrNameLst>
                                          <p:attrName>style.visibility</p:attrName>
                                        </p:attrNameLst>
                                      </p:cBhvr>
                                      <p:to>
                                        <p:strVal val="hidden"/>
                                      </p:to>
                                    </p:set>
                                  </p:subTnLst>
                                </p:cTn>
                              </p:par>
                            </p:childTnLst>
                          </p:cTn>
                        </p:par>
                      </p:childTnLst>
                    </p:cTn>
                  </p:par>
                </p:childTnLst>
              </p:cTn>
              <p:nextCondLst>
                <p:cond evt="onClick" delay="0">
                  <p:tgtEl>
                    <p:spTgt spid="43"/>
                  </p:tgtEl>
                </p:cond>
              </p:nextCondLst>
            </p:seq>
            <p:seq concurrent="1" nextAc="seek">
              <p:cTn id="16" restart="whenNotActive" fill="hold" evtFilter="cancelBubble" nodeType="interactiveSeq">
                <p:stCondLst>
                  <p:cond evt="onClick" delay="0">
                    <p:tgtEl>
                      <p:spTgt spid="42"/>
                    </p:tgtEl>
                  </p:cond>
                </p:stCondLst>
                <p:endSync evt="end" delay="0">
                  <p:rtn val="all"/>
                </p:endSync>
                <p:childTnLst>
                  <p:par>
                    <p:cTn id="17" fill="hold">
                      <p:stCondLst>
                        <p:cond delay="0"/>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1000" fill="hold"/>
                                        <p:tgtEl>
                                          <p:spTgt spid="35"/>
                                        </p:tgtEl>
                                        <p:attrNameLst>
                                          <p:attrName>ppt_w</p:attrName>
                                        </p:attrNameLst>
                                      </p:cBhvr>
                                      <p:tavLst>
                                        <p:tav tm="0">
                                          <p:val>
                                            <p:strVal val="#ppt_w*0.70"/>
                                          </p:val>
                                        </p:tav>
                                        <p:tav tm="100000">
                                          <p:val>
                                            <p:strVal val="#ppt_w"/>
                                          </p:val>
                                        </p:tav>
                                      </p:tavLst>
                                    </p:anim>
                                    <p:anim calcmode="lin" valueType="num">
                                      <p:cBhvr>
                                        <p:cTn id="22" dur="1000" fill="hold"/>
                                        <p:tgtEl>
                                          <p:spTgt spid="35"/>
                                        </p:tgtEl>
                                        <p:attrNameLst>
                                          <p:attrName>ppt_h</p:attrName>
                                        </p:attrNameLst>
                                      </p:cBhvr>
                                      <p:tavLst>
                                        <p:tav tm="0">
                                          <p:val>
                                            <p:strVal val="#ppt_h"/>
                                          </p:val>
                                        </p:tav>
                                        <p:tav tm="100000">
                                          <p:val>
                                            <p:strVal val="#ppt_h"/>
                                          </p:val>
                                        </p:tav>
                                      </p:tavLst>
                                    </p:anim>
                                    <p:animEffect transition="in" filter="fade">
                                      <p:cBhvr>
                                        <p:cTn id="23" dur="1000"/>
                                        <p:tgtEl>
                                          <p:spTgt spid="35"/>
                                        </p:tgtEl>
                                      </p:cBhvr>
                                    </p:animEffect>
                                  </p:childTnLst>
                                  <p:subTnLst>
                                    <p:set>
                                      <p:cBhvr override="childStyle">
                                        <p:cTn dur="1" fill="hold" display="0" masterRel="sameClick" afterEffect="1">
                                          <p:stCondLst>
                                            <p:cond evt="end" delay="0">
                                              <p:tn val="19"/>
                                            </p:cond>
                                          </p:stCondLst>
                                        </p:cTn>
                                        <p:tgtEl>
                                          <p:spTgt spid="35"/>
                                        </p:tgtEl>
                                        <p:attrNameLst>
                                          <p:attrName>style.visibility</p:attrName>
                                        </p:attrNameLst>
                                      </p:cBhvr>
                                      <p:to>
                                        <p:strVal val="hidden"/>
                                      </p:to>
                                    </p:set>
                                  </p:subTnLst>
                                </p:cTn>
                              </p:par>
                            </p:childTnLst>
                          </p:cTn>
                        </p:par>
                      </p:childTnLst>
                    </p:cTn>
                  </p:par>
                </p:childTnLst>
              </p:cTn>
              <p:nextCondLst>
                <p:cond evt="onClick" delay="0">
                  <p:tgtEl>
                    <p:spTgt spid="42"/>
                  </p:tgtEl>
                </p:cond>
              </p:nextCondLst>
            </p:seq>
            <p:seq concurrent="1" nextAc="seek">
              <p:cTn id="24" restart="whenNotActive" fill="hold" evtFilter="cancelBubble" nodeType="interactiveSeq">
                <p:stCondLst>
                  <p:cond evt="onClick" delay="0">
                    <p:tgtEl>
                      <p:spTgt spid="46"/>
                    </p:tgtEl>
                  </p:cond>
                </p:stCondLst>
                <p:endSync evt="end" delay="0">
                  <p:rtn val="all"/>
                </p:endSync>
                <p:childTnLst>
                  <p:par>
                    <p:cTn id="25" fill="hold">
                      <p:stCondLst>
                        <p:cond delay="0"/>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0.70"/>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subTnLst>
                                    <p:set>
                                      <p:cBhvr override="childStyle">
                                        <p:cTn dur="1" fill="hold" display="0" masterRel="sameClick" afterEffect="1">
                                          <p:stCondLst>
                                            <p:cond evt="end" delay="0">
                                              <p:tn val="27"/>
                                            </p:cond>
                                          </p:stCondLst>
                                        </p:cTn>
                                        <p:tgtEl>
                                          <p:spTgt spid="34"/>
                                        </p:tgtEl>
                                        <p:attrNameLst>
                                          <p:attrName>style.visibility</p:attrName>
                                        </p:attrNameLst>
                                      </p:cBhvr>
                                      <p:to>
                                        <p:strVal val="hidden"/>
                                      </p:to>
                                    </p:set>
                                  </p:subTnLst>
                                </p:cTn>
                              </p:par>
                            </p:childTnLst>
                          </p:cTn>
                        </p:par>
                      </p:childTnLst>
                    </p:cTn>
                  </p:par>
                </p:childTnLst>
              </p:cTn>
              <p:nextCondLst>
                <p:cond evt="onClick" delay="0">
                  <p:tgtEl>
                    <p:spTgt spid="46"/>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strVal val="#ppt_w*0.70"/>
                                          </p:val>
                                        </p:tav>
                                        <p:tav tm="100000">
                                          <p:val>
                                            <p:strVal val="#ppt_w"/>
                                          </p:val>
                                        </p:tav>
                                      </p:tavLst>
                                    </p:anim>
                                    <p:anim calcmode="lin" valueType="num">
                                      <p:cBhvr>
                                        <p:cTn id="38" dur="1000" fill="hold"/>
                                        <p:tgtEl>
                                          <p:spTgt spid="38"/>
                                        </p:tgtEl>
                                        <p:attrNameLst>
                                          <p:attrName>ppt_h</p:attrName>
                                        </p:attrNameLst>
                                      </p:cBhvr>
                                      <p:tavLst>
                                        <p:tav tm="0">
                                          <p:val>
                                            <p:strVal val="#ppt_h"/>
                                          </p:val>
                                        </p:tav>
                                        <p:tav tm="100000">
                                          <p:val>
                                            <p:strVal val="#ppt_h"/>
                                          </p:val>
                                        </p:tav>
                                      </p:tavLst>
                                    </p:anim>
                                    <p:animEffect transition="in" filter="fade">
                                      <p:cBhvr>
                                        <p:cTn id="39" dur="1000"/>
                                        <p:tgtEl>
                                          <p:spTgt spid="38"/>
                                        </p:tgtEl>
                                      </p:cBhvr>
                                    </p:animEffect>
                                  </p:childTnLst>
                                  <p:subTnLst>
                                    <p:set>
                                      <p:cBhvr override="childStyle">
                                        <p:cTn dur="1" fill="hold" display="0" masterRel="sameClick" afterEffect="1">
                                          <p:stCondLst>
                                            <p:cond evt="end" delay="0">
                                              <p:tn val="35"/>
                                            </p:cond>
                                          </p:stCondLst>
                                        </p:cTn>
                                        <p:tgtEl>
                                          <p:spTgt spid="38"/>
                                        </p:tgtEl>
                                        <p:attrNameLst>
                                          <p:attrName>style.visibility</p:attrName>
                                        </p:attrNameLst>
                                      </p:cBhvr>
                                      <p:to>
                                        <p:strVal val="hidden"/>
                                      </p:to>
                                    </p:set>
                                  </p:subTnLst>
                                </p:cTn>
                              </p:par>
                            </p:childTnLst>
                          </p:cTn>
                        </p:par>
                      </p:childTnLst>
                    </p:cTn>
                  </p:par>
                </p:childTnLst>
              </p:cTn>
              <p:nextCondLst>
                <p:cond evt="onClick" delay="0">
                  <p:tgtEl>
                    <p:spTgt spid="45"/>
                  </p:tgtEl>
                </p:cond>
              </p:nextCondLst>
            </p:seq>
            <p:seq concurrent="1" nextAc="seek">
              <p:cTn id="40" restart="whenNotActive" fill="hold" evtFilter="cancelBubble" nodeType="interactiveSeq">
                <p:stCondLst>
                  <p:cond evt="onClick" delay="0">
                    <p:tgtEl>
                      <p:spTgt spid="47"/>
                    </p:tgtEl>
                  </p:cond>
                </p:stCondLst>
                <p:endSync evt="end" delay="0">
                  <p:rtn val="all"/>
                </p:endSync>
                <p:childTnLst>
                  <p:par>
                    <p:cTn id="41" fill="hold">
                      <p:stCondLst>
                        <p:cond delay="0"/>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strVal val="#ppt_w*0.70"/>
                                          </p:val>
                                        </p:tav>
                                        <p:tav tm="100000">
                                          <p:val>
                                            <p:strVal val="#ppt_w"/>
                                          </p:val>
                                        </p:tav>
                                      </p:tavLst>
                                    </p:anim>
                                    <p:anim calcmode="lin" valueType="num">
                                      <p:cBhvr>
                                        <p:cTn id="46" dur="1000" fill="hold"/>
                                        <p:tgtEl>
                                          <p:spTgt spid="32"/>
                                        </p:tgtEl>
                                        <p:attrNameLst>
                                          <p:attrName>ppt_h</p:attrName>
                                        </p:attrNameLst>
                                      </p:cBhvr>
                                      <p:tavLst>
                                        <p:tav tm="0">
                                          <p:val>
                                            <p:strVal val="#ppt_h"/>
                                          </p:val>
                                        </p:tav>
                                        <p:tav tm="100000">
                                          <p:val>
                                            <p:strVal val="#ppt_h"/>
                                          </p:val>
                                        </p:tav>
                                      </p:tavLst>
                                    </p:anim>
                                    <p:animEffect transition="in" filter="fade">
                                      <p:cBhvr>
                                        <p:cTn id="47" dur="1000"/>
                                        <p:tgtEl>
                                          <p:spTgt spid="32"/>
                                        </p:tgtEl>
                                      </p:cBhvr>
                                    </p:animEffect>
                                  </p:childTnLst>
                                  <p:subTnLst>
                                    <p:set>
                                      <p:cBhvr override="childStyle">
                                        <p:cTn dur="1" fill="hold" display="0" masterRel="sameClick" afterEffect="1">
                                          <p:stCondLst>
                                            <p:cond evt="end" delay="0">
                                              <p:tn val="43"/>
                                            </p:cond>
                                          </p:stCondLst>
                                        </p:cTn>
                                        <p:tgtEl>
                                          <p:spTgt spid="32"/>
                                        </p:tgtEl>
                                        <p:attrNameLst>
                                          <p:attrName>style.visibility</p:attrName>
                                        </p:attrNameLst>
                                      </p:cBhvr>
                                      <p:to>
                                        <p:strVal val="hidden"/>
                                      </p:to>
                                    </p:set>
                                  </p:subTnLst>
                                </p:cTn>
                              </p:par>
                            </p:childTnLst>
                          </p:cTn>
                        </p:par>
                      </p:childTnLst>
                    </p:cTn>
                  </p:par>
                </p:childTnLst>
              </p:cTn>
              <p:nextCondLst>
                <p:cond evt="onClick" delay="0">
                  <p:tgtEl>
                    <p:spTgt spid="47"/>
                  </p:tgtEl>
                </p:cond>
              </p:nextCondLst>
            </p:seq>
            <p:seq concurrent="1" nextAc="seek">
              <p:cTn id="48" restart="whenNotActive" fill="hold" evtFilter="cancelBubble" nodeType="interactiveSeq">
                <p:stCondLst>
                  <p:cond evt="onClick" delay="0">
                    <p:tgtEl>
                      <p:spTgt spid="41"/>
                    </p:tgtEl>
                  </p:cond>
                </p:stCondLst>
                <p:endSync evt="end" delay="0">
                  <p:rtn val="all"/>
                </p:endSync>
                <p:childTnLst>
                  <p:par>
                    <p:cTn id="49" fill="hold">
                      <p:stCondLst>
                        <p:cond delay="0"/>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strVal val="#ppt_w*0.70"/>
                                          </p:val>
                                        </p:tav>
                                        <p:tav tm="100000">
                                          <p:val>
                                            <p:strVal val="#ppt_w"/>
                                          </p:val>
                                        </p:tav>
                                      </p:tavLst>
                                    </p:anim>
                                    <p:anim calcmode="lin" valueType="num">
                                      <p:cBhvr>
                                        <p:cTn id="54" dur="1000" fill="hold"/>
                                        <p:tgtEl>
                                          <p:spTgt spid="31"/>
                                        </p:tgtEl>
                                        <p:attrNameLst>
                                          <p:attrName>ppt_h</p:attrName>
                                        </p:attrNameLst>
                                      </p:cBhvr>
                                      <p:tavLst>
                                        <p:tav tm="0">
                                          <p:val>
                                            <p:strVal val="#ppt_h"/>
                                          </p:val>
                                        </p:tav>
                                        <p:tav tm="100000">
                                          <p:val>
                                            <p:strVal val="#ppt_h"/>
                                          </p:val>
                                        </p:tav>
                                      </p:tavLst>
                                    </p:anim>
                                    <p:animEffect transition="in" filter="fade">
                                      <p:cBhvr>
                                        <p:cTn id="55" dur="1000"/>
                                        <p:tgtEl>
                                          <p:spTgt spid="31"/>
                                        </p:tgtEl>
                                      </p:cBhvr>
                                    </p:animEffect>
                                  </p:childTnLst>
                                  <p:subTnLst>
                                    <p:set>
                                      <p:cBhvr override="childStyle">
                                        <p:cTn dur="1" fill="hold" display="0" masterRel="sameClick" afterEffect="1">
                                          <p:stCondLst>
                                            <p:cond evt="end" delay="0">
                                              <p:tn val="51"/>
                                            </p:cond>
                                          </p:stCondLst>
                                        </p:cTn>
                                        <p:tgtEl>
                                          <p:spTgt spid="31"/>
                                        </p:tgtEl>
                                        <p:attrNameLst>
                                          <p:attrName>style.visibility</p:attrName>
                                        </p:attrNameLst>
                                      </p:cBhvr>
                                      <p:to>
                                        <p:strVal val="hidden"/>
                                      </p:to>
                                    </p:set>
                                  </p:subTnLst>
                                </p:cTn>
                              </p:par>
                            </p:childTnLst>
                          </p:cTn>
                        </p:par>
                      </p:childTnLst>
                    </p:cTn>
                  </p:par>
                </p:childTnLst>
              </p:cTn>
              <p:nextCondLst>
                <p:cond evt="onClick" delay="0">
                  <p:tgtEl>
                    <p:spTgt spid="41"/>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1000" fill="hold"/>
                                        <p:tgtEl>
                                          <p:spTgt spid="30"/>
                                        </p:tgtEl>
                                        <p:attrNameLst>
                                          <p:attrName>ppt_w</p:attrName>
                                        </p:attrNameLst>
                                      </p:cBhvr>
                                      <p:tavLst>
                                        <p:tav tm="0">
                                          <p:val>
                                            <p:strVal val="#ppt_w*0.70"/>
                                          </p:val>
                                        </p:tav>
                                        <p:tav tm="100000">
                                          <p:val>
                                            <p:strVal val="#ppt_w"/>
                                          </p:val>
                                        </p:tav>
                                      </p:tavLst>
                                    </p:anim>
                                    <p:anim calcmode="lin" valueType="num">
                                      <p:cBhvr>
                                        <p:cTn id="62" dur="1000" fill="hold"/>
                                        <p:tgtEl>
                                          <p:spTgt spid="30"/>
                                        </p:tgtEl>
                                        <p:attrNameLst>
                                          <p:attrName>ppt_h</p:attrName>
                                        </p:attrNameLst>
                                      </p:cBhvr>
                                      <p:tavLst>
                                        <p:tav tm="0">
                                          <p:val>
                                            <p:strVal val="#ppt_h"/>
                                          </p:val>
                                        </p:tav>
                                        <p:tav tm="100000">
                                          <p:val>
                                            <p:strVal val="#ppt_h"/>
                                          </p:val>
                                        </p:tav>
                                      </p:tavLst>
                                    </p:anim>
                                    <p:animEffect transition="in" filter="fade">
                                      <p:cBhvr>
                                        <p:cTn id="63" dur="1000"/>
                                        <p:tgtEl>
                                          <p:spTgt spid="30"/>
                                        </p:tgtEl>
                                      </p:cBhvr>
                                    </p:animEffect>
                                  </p:childTnLst>
                                  <p:subTnLst>
                                    <p:set>
                                      <p:cBhvr override="childStyle">
                                        <p:cTn dur="1" fill="hold" display="0" masterRel="sameClick" afterEffect="1">
                                          <p:stCondLst>
                                            <p:cond evt="end" delay="0">
                                              <p:tn val="59"/>
                                            </p:cond>
                                          </p:stCondLst>
                                        </p:cTn>
                                        <p:tgtEl>
                                          <p:spTgt spid="30"/>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0"/>
                    </p:tgtEl>
                  </p:cond>
                </p:stCondLst>
                <p:endSync evt="end" delay="0">
                  <p:rtn val="all"/>
                </p:endSync>
                <p:childTnLst>
                  <p:par>
                    <p:cTn id="65" fill="hold">
                      <p:stCondLst>
                        <p:cond delay="0"/>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1000" fill="hold"/>
                                        <p:tgtEl>
                                          <p:spTgt spid="37"/>
                                        </p:tgtEl>
                                        <p:attrNameLst>
                                          <p:attrName>ppt_w</p:attrName>
                                        </p:attrNameLst>
                                      </p:cBhvr>
                                      <p:tavLst>
                                        <p:tav tm="0">
                                          <p:val>
                                            <p:strVal val="#ppt_w*0.70"/>
                                          </p:val>
                                        </p:tav>
                                        <p:tav tm="100000">
                                          <p:val>
                                            <p:strVal val="#ppt_w"/>
                                          </p:val>
                                        </p:tav>
                                      </p:tavLst>
                                    </p:anim>
                                    <p:anim calcmode="lin" valueType="num">
                                      <p:cBhvr>
                                        <p:cTn id="70" dur="1000" fill="hold"/>
                                        <p:tgtEl>
                                          <p:spTgt spid="37"/>
                                        </p:tgtEl>
                                        <p:attrNameLst>
                                          <p:attrName>ppt_h</p:attrName>
                                        </p:attrNameLst>
                                      </p:cBhvr>
                                      <p:tavLst>
                                        <p:tav tm="0">
                                          <p:val>
                                            <p:strVal val="#ppt_h"/>
                                          </p:val>
                                        </p:tav>
                                        <p:tav tm="100000">
                                          <p:val>
                                            <p:strVal val="#ppt_h"/>
                                          </p:val>
                                        </p:tav>
                                      </p:tavLst>
                                    </p:anim>
                                    <p:animEffect transition="in" filter="fade">
                                      <p:cBhvr>
                                        <p:cTn id="71" dur="1000"/>
                                        <p:tgtEl>
                                          <p:spTgt spid="37"/>
                                        </p:tgtEl>
                                      </p:cBhvr>
                                    </p:animEffect>
                                  </p:childTnLst>
                                  <p:subTnLst>
                                    <p:set>
                                      <p:cBhvr override="childStyle">
                                        <p:cTn dur="1" fill="hold" display="0" masterRel="sameClick" afterEffect="1">
                                          <p:stCondLst>
                                            <p:cond evt="end" delay="0">
                                              <p:tn val="67"/>
                                            </p:cond>
                                          </p:stCondLst>
                                        </p:cTn>
                                        <p:tgtEl>
                                          <p:spTgt spid="37"/>
                                        </p:tgtEl>
                                        <p:attrNameLst>
                                          <p:attrName>style.visibility</p:attrName>
                                        </p:attrNameLst>
                                      </p:cBhvr>
                                      <p:to>
                                        <p:strVal val="hidden"/>
                                      </p:to>
                                    </p:set>
                                  </p:subTnLst>
                                </p:cTn>
                              </p:par>
                            </p:childTnLst>
                          </p:cTn>
                        </p:par>
                      </p:childTnLst>
                    </p:cTn>
                  </p:par>
                </p:childTnLst>
              </p:cTn>
              <p:nextCondLst>
                <p:cond evt="onClick" delay="0">
                  <p:tgtEl>
                    <p:spTgt spid="40"/>
                  </p:tgtEl>
                </p:cond>
              </p:nextCondLst>
            </p:seq>
            <p:seq concurrent="1" nextAc="seek">
              <p:cTn id="72" restart="whenNotActive" fill="hold" evtFilter="cancelBubble" nodeType="interactiveSeq">
                <p:stCondLst>
                  <p:cond evt="onClick" delay="0">
                    <p:tgtEl>
                      <p:spTgt spid="44"/>
                    </p:tgtEl>
                  </p:cond>
                </p:stCondLst>
                <p:endSync evt="end" delay="0">
                  <p:rtn val="all"/>
                </p:endSync>
                <p:childTnLst>
                  <p:par>
                    <p:cTn id="73" fill="hold">
                      <p:stCondLst>
                        <p:cond delay="0"/>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1000" fill="hold"/>
                                        <p:tgtEl>
                                          <p:spTgt spid="33"/>
                                        </p:tgtEl>
                                        <p:attrNameLst>
                                          <p:attrName>ppt_w</p:attrName>
                                        </p:attrNameLst>
                                      </p:cBhvr>
                                      <p:tavLst>
                                        <p:tav tm="0">
                                          <p:val>
                                            <p:strVal val="#ppt_w*0.70"/>
                                          </p:val>
                                        </p:tav>
                                        <p:tav tm="100000">
                                          <p:val>
                                            <p:strVal val="#ppt_w"/>
                                          </p:val>
                                        </p:tav>
                                      </p:tavLst>
                                    </p:anim>
                                    <p:anim calcmode="lin" valueType="num">
                                      <p:cBhvr>
                                        <p:cTn id="78" dur="1000" fill="hold"/>
                                        <p:tgtEl>
                                          <p:spTgt spid="33"/>
                                        </p:tgtEl>
                                        <p:attrNameLst>
                                          <p:attrName>ppt_h</p:attrName>
                                        </p:attrNameLst>
                                      </p:cBhvr>
                                      <p:tavLst>
                                        <p:tav tm="0">
                                          <p:val>
                                            <p:strVal val="#ppt_h"/>
                                          </p:val>
                                        </p:tav>
                                        <p:tav tm="100000">
                                          <p:val>
                                            <p:strVal val="#ppt_h"/>
                                          </p:val>
                                        </p:tav>
                                      </p:tavLst>
                                    </p:anim>
                                    <p:animEffect transition="in" filter="fade">
                                      <p:cBhvr>
                                        <p:cTn id="79" dur="1000"/>
                                        <p:tgtEl>
                                          <p:spTgt spid="33"/>
                                        </p:tgtEl>
                                      </p:cBhvr>
                                    </p:animEffect>
                                  </p:childTnLst>
                                  <p:subTnLst>
                                    <p:set>
                                      <p:cBhvr override="childStyle">
                                        <p:cTn dur="1" fill="hold" display="0" masterRel="sameClick" afterEffect="1">
                                          <p:stCondLst>
                                            <p:cond evt="end" delay="0">
                                              <p:tn val="75"/>
                                            </p:cond>
                                          </p:stCondLst>
                                        </p:cTn>
                                        <p:tgtEl>
                                          <p:spTgt spid="33"/>
                                        </p:tgtEl>
                                        <p:attrNameLst>
                                          <p:attrName>style.visibility</p:attrName>
                                        </p:attrNameLst>
                                      </p:cBhvr>
                                      <p:to>
                                        <p:strVal val="hidden"/>
                                      </p:to>
                                    </p:set>
                                  </p:subTnLst>
                                </p:cTn>
                              </p:par>
                            </p:childTnLst>
                          </p:cTn>
                        </p:par>
                      </p:childTnLst>
                    </p:cTn>
                  </p:par>
                </p:childTnLst>
              </p:cTn>
              <p:nextCondLst>
                <p:cond evt="onClick" delay="0">
                  <p:tgtEl>
                    <p:spTgt spid="44"/>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34425"/>
            <a:ext cx="658045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Let’s know something about the text…</a:t>
            </a:r>
            <a:endParaRPr lang="en-US" sz="3200" dirty="0">
              <a:latin typeface="Times New Roman" pitchFamily="18" charset="0"/>
              <a:cs typeface="Times New Roman" pitchFamily="18" charset="0"/>
            </a:endParaRPr>
          </a:p>
        </p:txBody>
      </p:sp>
      <p:sp>
        <p:nvSpPr>
          <p:cNvPr id="5" name="TextBox 4"/>
          <p:cNvSpPr txBox="1"/>
          <p:nvPr/>
        </p:nvSpPr>
        <p:spPr>
          <a:xfrm>
            <a:off x="533400" y="1524000"/>
            <a:ext cx="8305800" cy="1446550"/>
          </a:xfrm>
          <a:prstGeom prst="rect">
            <a:avLst/>
          </a:prstGeom>
          <a:noFill/>
        </p:spPr>
        <p:txBody>
          <a:bodyPr wrap="square" rtlCol="0">
            <a:spAutoFit/>
          </a:bodyPr>
          <a:lstStyle/>
          <a:p>
            <a:pPr>
              <a:buFont typeface="Wingdings" pitchFamily="2" charset="2"/>
              <a:buChar char="Ø"/>
            </a:pPr>
            <a:r>
              <a:rPr lang="en-US" sz="2800" dirty="0" smtClean="0">
                <a:latin typeface="Times New Roman" pitchFamily="18" charset="0"/>
                <a:cs typeface="Times New Roman" pitchFamily="18" charset="0"/>
              </a:rPr>
              <a:t>Mr. </a:t>
            </a:r>
            <a:r>
              <a:rPr lang="en-US" sz="2800" dirty="0" err="1" smtClean="0">
                <a:latin typeface="Times New Roman" pitchFamily="18" charset="0"/>
                <a:cs typeface="Times New Roman" pitchFamily="18" charset="0"/>
              </a:rPr>
              <a:t>Zamil</a:t>
            </a:r>
            <a:r>
              <a:rPr lang="en-US" sz="2800" dirty="0" smtClean="0">
                <a:latin typeface="Times New Roman" pitchFamily="18" charset="0"/>
                <a:cs typeface="Times New Roman" pitchFamily="18" charset="0"/>
              </a:rPr>
              <a:t> Huda was an employee in a company office where has a vacant position and he wanted to join </a:t>
            </a:r>
            <a:r>
              <a:rPr lang="en-US" sz="2800" dirty="0" err="1" smtClean="0">
                <a:latin typeface="Times New Roman" pitchFamily="18" charset="0"/>
                <a:cs typeface="Times New Roman" pitchFamily="18" charset="0"/>
              </a:rPr>
              <a:t>Shahana</a:t>
            </a:r>
            <a:r>
              <a:rPr lang="en-US" sz="2800" dirty="0" smtClean="0">
                <a:latin typeface="Times New Roman" pitchFamily="18" charset="0"/>
                <a:cs typeface="Times New Roman" pitchFamily="18" charset="0"/>
              </a:rPr>
              <a:t> for the post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TextBox 5"/>
          <p:cNvSpPr txBox="1"/>
          <p:nvPr/>
        </p:nvSpPr>
        <p:spPr>
          <a:xfrm>
            <a:off x="533400" y="2971800"/>
            <a:ext cx="8458200" cy="1384995"/>
          </a:xfrm>
          <a:prstGeom prst="rect">
            <a:avLst/>
          </a:prstGeom>
          <a:noFill/>
        </p:spPr>
        <p:txBody>
          <a:bodyPr wrap="square" rtlCol="0">
            <a:spAutoFit/>
          </a:bodyPr>
          <a:lstStyle/>
          <a:p>
            <a:pPr>
              <a:buFont typeface="Wingdings" pitchFamily="2" charset="2"/>
              <a:buChar char="Ø"/>
            </a:pPr>
            <a:r>
              <a:rPr lang="en-US" sz="2800" dirty="0" err="1" smtClean="0">
                <a:latin typeface="Times New Roman" pitchFamily="18" charset="0"/>
                <a:cs typeface="Times New Roman" pitchFamily="18" charset="0"/>
              </a:rPr>
              <a:t>Shahana</a:t>
            </a:r>
            <a:r>
              <a:rPr lang="en-US" sz="2800" dirty="0" smtClean="0">
                <a:latin typeface="Times New Roman" pitchFamily="18" charset="0"/>
                <a:cs typeface="Times New Roman" pitchFamily="18" charset="0"/>
              </a:rPr>
              <a:t> was going to join in the local High </a:t>
            </a:r>
            <a:r>
              <a:rPr lang="en-US" sz="2800" dirty="0" err="1" smtClean="0">
                <a:latin typeface="Times New Roman" pitchFamily="18" charset="0"/>
                <a:cs typeface="Times New Roman" pitchFamily="18" charset="0"/>
              </a:rPr>
              <a:t>Madrasah</a:t>
            </a:r>
            <a:r>
              <a:rPr lang="en-US" sz="2800" dirty="0" smtClean="0">
                <a:latin typeface="Times New Roman" pitchFamily="18" charset="0"/>
                <a:cs typeface="Times New Roman" pitchFamily="18" charset="0"/>
              </a:rPr>
              <a:t> but her husband and other person of her family did not support her.</a:t>
            </a:r>
            <a:endParaRPr lang="en-US" sz="2800" dirty="0">
              <a:latin typeface="Times New Roman" pitchFamily="18" charset="0"/>
              <a:cs typeface="Times New Roman" pitchFamily="18" charset="0"/>
            </a:endParaRPr>
          </a:p>
        </p:txBody>
      </p:sp>
      <p:sp>
        <p:nvSpPr>
          <p:cNvPr id="7" name="TextBox 6"/>
          <p:cNvSpPr txBox="1"/>
          <p:nvPr/>
        </p:nvSpPr>
        <p:spPr>
          <a:xfrm>
            <a:off x="533400" y="4495800"/>
            <a:ext cx="8458200" cy="523220"/>
          </a:xfrm>
          <a:prstGeom prst="rect">
            <a:avLst/>
          </a:prstGeom>
          <a:noFill/>
        </p:spPr>
        <p:txBody>
          <a:bodyPr wrap="square" rtlCol="0">
            <a:spAutoFit/>
          </a:bodyPr>
          <a:lstStyle/>
          <a:p>
            <a:pPr>
              <a:buFont typeface="Wingdings" pitchFamily="2" charset="2"/>
              <a:buChar char="Ø"/>
            </a:pPr>
            <a:r>
              <a:rPr lang="en-US" sz="2800" dirty="0" smtClean="0">
                <a:latin typeface="Times New Roman" pitchFamily="18" charset="0"/>
                <a:cs typeface="Times New Roman" pitchFamily="18" charset="0"/>
              </a:rPr>
              <a:t>She joined the </a:t>
            </a:r>
            <a:r>
              <a:rPr lang="en-US" sz="2800" dirty="0" err="1" smtClean="0">
                <a:latin typeface="Times New Roman" pitchFamily="18" charset="0"/>
                <a:cs typeface="Times New Roman" pitchFamily="18" charset="0"/>
              </a:rPr>
              <a:t>Madrasah</a:t>
            </a:r>
            <a:r>
              <a:rPr lang="en-US" sz="2800" dirty="0" smtClean="0">
                <a:latin typeface="Times New Roman" pitchFamily="18" charset="0"/>
                <a:cs typeface="Times New Roman" pitchFamily="18" charset="0"/>
              </a:rPr>
              <a:t> against the will of the family.</a:t>
            </a:r>
            <a:endParaRPr lang="en-US" sz="2800" dirty="0">
              <a:latin typeface="Times New Roman" pitchFamily="18" charset="0"/>
              <a:cs typeface="Times New Roman" pitchFamily="18" charset="0"/>
            </a:endParaRPr>
          </a:p>
        </p:txBody>
      </p:sp>
      <p:sp>
        <p:nvSpPr>
          <p:cNvPr id="8" name="TextBox 7"/>
          <p:cNvSpPr txBox="1"/>
          <p:nvPr/>
        </p:nvSpPr>
        <p:spPr>
          <a:xfrm>
            <a:off x="533400" y="5181600"/>
            <a:ext cx="8458200" cy="523220"/>
          </a:xfrm>
          <a:prstGeom prst="rect">
            <a:avLst/>
          </a:prstGeom>
          <a:noFill/>
        </p:spPr>
        <p:txBody>
          <a:bodyPr wrap="square" rtlCol="0">
            <a:spAutoFit/>
          </a:bodyPr>
          <a:lstStyle/>
          <a:p>
            <a:pPr>
              <a:buFont typeface="Wingdings" pitchFamily="2" charset="2"/>
              <a:buChar char="Ø"/>
            </a:pPr>
            <a:r>
              <a:rPr lang="en-US" sz="2800" dirty="0" smtClean="0">
                <a:latin typeface="Times New Roman" pitchFamily="18" charset="0"/>
                <a:cs typeface="Times New Roman" pitchFamily="18" charset="0"/>
              </a:rPr>
              <a:t>She worked both in family and </a:t>
            </a:r>
            <a:r>
              <a:rPr lang="en-US" sz="2800" dirty="0" err="1" smtClean="0">
                <a:latin typeface="Times New Roman" pitchFamily="18" charset="0"/>
                <a:cs typeface="Times New Roman" pitchFamily="18" charset="0"/>
              </a:rPr>
              <a:t>Madrasah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TextBox 8"/>
          <p:cNvSpPr txBox="1"/>
          <p:nvPr/>
        </p:nvSpPr>
        <p:spPr>
          <a:xfrm>
            <a:off x="457200" y="5867400"/>
            <a:ext cx="8458200" cy="523220"/>
          </a:xfrm>
          <a:prstGeom prst="rect">
            <a:avLst/>
          </a:prstGeom>
          <a:noFill/>
        </p:spPr>
        <p:txBody>
          <a:bodyPr wrap="square" rtlCol="0">
            <a:spAutoFit/>
          </a:bodyPr>
          <a:lstStyle/>
          <a:p>
            <a:pPr>
              <a:buFont typeface="Wingdings" pitchFamily="2" charset="2"/>
              <a:buChar char="Ø"/>
            </a:pPr>
            <a:r>
              <a:rPr lang="en-US" sz="2800" dirty="0" smtClean="0">
                <a:latin typeface="Times New Roman" pitchFamily="18" charset="0"/>
                <a:cs typeface="Times New Roman" pitchFamily="18" charset="0"/>
              </a:rPr>
              <a:t>Every day works hard to prepare his lessons.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000"/>
                                        <p:tgtEl>
                                          <p:spTgt spid="8">
                                            <p:txEl>
                                              <p:pRg st="0" end="0"/>
                                            </p:tx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allAtOnce"/>
      <p:bldP spid="6" grpId="1" build="allAtOnce"/>
      <p:bldP spid="7" grpId="1" build="allAtOnce"/>
      <p:bldP spid="8" grpId="1" build="allAtOnce"/>
      <p:bldP spid="9"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34425"/>
            <a:ext cx="658045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Let’s know something about the text…</a:t>
            </a:r>
            <a:endParaRPr lang="en-US" sz="3200" dirty="0">
              <a:latin typeface="Times New Roman" pitchFamily="18" charset="0"/>
              <a:cs typeface="Times New Roman" pitchFamily="18" charset="0"/>
            </a:endParaRPr>
          </a:p>
        </p:txBody>
      </p:sp>
      <p:sp>
        <p:nvSpPr>
          <p:cNvPr id="3" name="TextBox 2"/>
          <p:cNvSpPr txBox="1"/>
          <p:nvPr/>
        </p:nvSpPr>
        <p:spPr>
          <a:xfrm>
            <a:off x="533400" y="1524000"/>
            <a:ext cx="8305800" cy="584775"/>
          </a:xfrm>
          <a:prstGeom prst="rect">
            <a:avLst/>
          </a:prstGeom>
          <a:noFill/>
        </p:spPr>
        <p:txBody>
          <a:bodyPr wrap="square" rtlCol="0">
            <a:spAutoFit/>
          </a:bodyPr>
          <a:lstStyle/>
          <a:p>
            <a:pPr>
              <a:buFont typeface="Wingdings" pitchFamily="2" charset="2"/>
              <a:buChar char="Ø"/>
            </a:pPr>
            <a:r>
              <a:rPr lang="en-US" sz="3200" dirty="0" smtClean="0">
                <a:latin typeface="Times New Roman" pitchFamily="18" charset="0"/>
                <a:cs typeface="Times New Roman" pitchFamily="18" charset="0"/>
              </a:rPr>
              <a:t> She helps both bright and weak students.</a:t>
            </a:r>
            <a:endParaRPr lang="en-US" sz="3200" dirty="0">
              <a:latin typeface="Times New Roman" pitchFamily="18" charset="0"/>
              <a:cs typeface="Times New Roman" pitchFamily="18" charset="0"/>
            </a:endParaRPr>
          </a:p>
        </p:txBody>
      </p:sp>
      <p:sp>
        <p:nvSpPr>
          <p:cNvPr id="8" name="TextBox 7"/>
          <p:cNvSpPr txBox="1"/>
          <p:nvPr/>
        </p:nvSpPr>
        <p:spPr>
          <a:xfrm>
            <a:off x="533400" y="2362200"/>
            <a:ext cx="8305800" cy="1569660"/>
          </a:xfrm>
          <a:prstGeom prst="rect">
            <a:avLst/>
          </a:prstGeom>
          <a:noFill/>
        </p:spPr>
        <p:txBody>
          <a:bodyPr wrap="square" rtlCol="0">
            <a:spAutoFit/>
          </a:bodyPr>
          <a:lstStyle/>
          <a:p>
            <a:pPr>
              <a:buFont typeface="Wingdings" pitchFamily="2" charset="2"/>
              <a:buChar char="Ø"/>
            </a:pPr>
            <a:r>
              <a:rPr lang="en-US" sz="3200" dirty="0" smtClean="0">
                <a:latin typeface="Times New Roman" pitchFamily="18" charset="0"/>
                <a:cs typeface="Times New Roman" pitchFamily="18" charset="0"/>
              </a:rPr>
              <a:t> The student often come to her in the teacher’s room, in the corridor and even on the road to talk about any academic problem.</a:t>
            </a:r>
            <a:endParaRPr lang="en-US" sz="3200" dirty="0">
              <a:latin typeface="Times New Roman" pitchFamily="18" charset="0"/>
              <a:cs typeface="Times New Roman" pitchFamily="18" charset="0"/>
            </a:endParaRPr>
          </a:p>
        </p:txBody>
      </p:sp>
      <p:sp>
        <p:nvSpPr>
          <p:cNvPr id="9" name="TextBox 8"/>
          <p:cNvSpPr txBox="1"/>
          <p:nvPr/>
        </p:nvSpPr>
        <p:spPr>
          <a:xfrm>
            <a:off x="457200" y="4114800"/>
            <a:ext cx="8305800" cy="1077218"/>
          </a:xfrm>
          <a:prstGeom prst="rect">
            <a:avLst/>
          </a:prstGeom>
          <a:noFill/>
        </p:spPr>
        <p:txBody>
          <a:bodyPr wrap="square" rtlCol="0">
            <a:spAutoFit/>
          </a:bodyPr>
          <a:lstStyle/>
          <a:p>
            <a:pPr>
              <a:buFont typeface="Wingdings" pitchFamily="2" charset="2"/>
              <a:buChar char="Ø"/>
            </a:pPr>
            <a:r>
              <a:rPr lang="en-US" sz="3200" dirty="0" smtClean="0">
                <a:latin typeface="Times New Roman" pitchFamily="18" charset="0"/>
                <a:cs typeface="Times New Roman" pitchFamily="18" charset="0"/>
              </a:rPr>
              <a:t> She gain popularity from students, teachers, Superintendent and other people of the locality.  </a:t>
            </a:r>
            <a:endParaRPr lang="en-US" sz="3200" dirty="0">
              <a:latin typeface="Times New Roman" pitchFamily="18" charset="0"/>
              <a:cs typeface="Times New Roman" pitchFamily="18" charset="0"/>
            </a:endParaRPr>
          </a:p>
        </p:txBody>
      </p:sp>
      <p:sp>
        <p:nvSpPr>
          <p:cNvPr id="10" name="TextBox 9"/>
          <p:cNvSpPr txBox="1"/>
          <p:nvPr/>
        </p:nvSpPr>
        <p:spPr>
          <a:xfrm>
            <a:off x="609600" y="5410200"/>
            <a:ext cx="8305800" cy="1077218"/>
          </a:xfrm>
          <a:prstGeom prst="rect">
            <a:avLst/>
          </a:prstGeom>
          <a:noFill/>
        </p:spPr>
        <p:txBody>
          <a:bodyPr wrap="square" rtlCol="0">
            <a:spAutoFit/>
          </a:bodyPr>
          <a:lstStyle/>
          <a:p>
            <a:pPr>
              <a:buFont typeface="Wingdings" pitchFamily="2" charset="2"/>
              <a:buChar char="Ø"/>
            </a:pPr>
            <a:r>
              <a:rPr lang="en-US" sz="3200" dirty="0" smtClean="0">
                <a:latin typeface="Times New Roman" pitchFamily="18" charset="0"/>
                <a:cs typeface="Times New Roman" pitchFamily="18" charset="0"/>
              </a:rPr>
              <a:t> One day her husband realized about </a:t>
            </a:r>
            <a:r>
              <a:rPr lang="en-US" sz="3200" dirty="0" err="1" smtClean="0">
                <a:latin typeface="Times New Roman" pitchFamily="18" charset="0"/>
                <a:cs typeface="Times New Roman" pitchFamily="18" charset="0"/>
              </a:rPr>
              <a:t>shahana</a:t>
            </a:r>
            <a:r>
              <a:rPr lang="en-US" sz="3200" dirty="0" smtClean="0">
                <a:latin typeface="Times New Roman" pitchFamily="18" charset="0"/>
                <a:cs typeface="Times New Roman" pitchFamily="18" charset="0"/>
              </a:rPr>
              <a:t> and he told her, “Teaching is more than a job”</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482025"/>
            <a:ext cx="3886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Group Work- 10 min</a:t>
            </a:r>
            <a:endParaRPr lang="en-US" sz="3200" dirty="0">
              <a:latin typeface="Times New Roman" pitchFamily="18" charset="0"/>
              <a:cs typeface="Times New Roman" pitchFamily="18" charset="0"/>
            </a:endParaRPr>
          </a:p>
        </p:txBody>
      </p:sp>
      <p:pic>
        <p:nvPicPr>
          <p:cNvPr id="3" name="Picture 2" descr="iraq-81479__340.jpg"/>
          <p:cNvPicPr>
            <a:picLocks noChangeAspect="1"/>
          </p:cNvPicPr>
          <p:nvPr/>
        </p:nvPicPr>
        <p:blipFill>
          <a:blip r:embed="rId2">
            <a:lum bright="20000" contrast="40000"/>
          </a:blip>
          <a:stretch>
            <a:fillRect/>
          </a:stretch>
        </p:blipFill>
        <p:spPr>
          <a:xfrm>
            <a:off x="6248400" y="75310"/>
            <a:ext cx="2447136" cy="1631424"/>
          </a:xfrm>
          <a:prstGeom prst="rect">
            <a:avLst/>
          </a:prstGeom>
        </p:spPr>
      </p:pic>
      <p:pic>
        <p:nvPicPr>
          <p:cNvPr id="5" name="Picture 4" descr="E.jpg"/>
          <p:cNvPicPr>
            <a:picLocks noChangeAspect="1"/>
          </p:cNvPicPr>
          <p:nvPr/>
        </p:nvPicPr>
        <p:blipFill>
          <a:blip r:embed="rId3"/>
          <a:stretch>
            <a:fillRect/>
          </a:stretch>
        </p:blipFill>
        <p:spPr>
          <a:xfrm>
            <a:off x="304800" y="1835513"/>
            <a:ext cx="8534400" cy="3955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3048000" y="3446745"/>
            <a:ext cx="787395"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young</a:t>
            </a:r>
            <a:endParaRPr lang="en-US" dirty="0">
              <a:solidFill>
                <a:srgbClr val="0000FF"/>
              </a:solidFill>
            </a:endParaRPr>
          </a:p>
        </p:txBody>
      </p:sp>
      <p:sp>
        <p:nvSpPr>
          <p:cNvPr id="16" name="Rectangle 15"/>
          <p:cNvSpPr/>
          <p:nvPr/>
        </p:nvSpPr>
        <p:spPr>
          <a:xfrm>
            <a:off x="7471968" y="3446745"/>
            <a:ext cx="492443" cy="369332"/>
          </a:xfrm>
          <a:prstGeom prst="rect">
            <a:avLst/>
          </a:prstGeom>
        </p:spPr>
        <p:txBody>
          <a:bodyPr wrap="square">
            <a:spAutoFit/>
          </a:bodyPr>
          <a:lstStyle/>
          <a:p>
            <a:r>
              <a:rPr lang="en-US" b="1" dirty="0">
                <a:solidFill>
                  <a:srgbClr val="0000FF"/>
                </a:solidFill>
                <a:latin typeface="Times New Roman" pitchFamily="18" charset="0"/>
                <a:cs typeface="Times New Roman" pitchFamily="18" charset="0"/>
              </a:rPr>
              <a:t>the</a:t>
            </a:r>
            <a:endParaRPr lang="en-US" dirty="0">
              <a:solidFill>
                <a:srgbClr val="0000FF"/>
              </a:solidFill>
            </a:endParaRPr>
          </a:p>
        </p:txBody>
      </p:sp>
      <p:sp>
        <p:nvSpPr>
          <p:cNvPr id="17" name="Rectangle 16"/>
          <p:cNvSpPr/>
          <p:nvPr/>
        </p:nvSpPr>
        <p:spPr>
          <a:xfrm>
            <a:off x="2801778" y="3816077"/>
            <a:ext cx="492443"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the</a:t>
            </a:r>
            <a:endParaRPr lang="en-US" dirty="0">
              <a:solidFill>
                <a:srgbClr val="0000FF"/>
              </a:solidFill>
            </a:endParaRPr>
          </a:p>
        </p:txBody>
      </p:sp>
      <p:sp>
        <p:nvSpPr>
          <p:cNvPr id="18" name="Rectangle 17"/>
          <p:cNvSpPr/>
          <p:nvPr/>
        </p:nvSpPr>
        <p:spPr>
          <a:xfrm>
            <a:off x="6852298" y="3828777"/>
            <a:ext cx="530915"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girl</a:t>
            </a:r>
            <a:endParaRPr lang="en-US" dirty="0">
              <a:solidFill>
                <a:srgbClr val="0000FF"/>
              </a:solidFill>
            </a:endParaRPr>
          </a:p>
        </p:txBody>
      </p:sp>
      <p:sp>
        <p:nvSpPr>
          <p:cNvPr id="19" name="Rectangle 18"/>
          <p:cNvSpPr/>
          <p:nvPr/>
        </p:nvSpPr>
        <p:spPr>
          <a:xfrm>
            <a:off x="1752600" y="4198109"/>
            <a:ext cx="633507"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pilot</a:t>
            </a:r>
            <a:endParaRPr lang="en-US" dirty="0">
              <a:solidFill>
                <a:srgbClr val="0000FF"/>
              </a:solidFill>
            </a:endParaRPr>
          </a:p>
        </p:txBody>
      </p:sp>
      <p:sp>
        <p:nvSpPr>
          <p:cNvPr id="20" name="Rectangle 19"/>
          <p:cNvSpPr/>
          <p:nvPr/>
        </p:nvSpPr>
        <p:spPr>
          <a:xfrm>
            <a:off x="6324564" y="4207934"/>
            <a:ext cx="505267"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she</a:t>
            </a:r>
            <a:endParaRPr lang="en-US" dirty="0">
              <a:solidFill>
                <a:srgbClr val="0000FF"/>
              </a:solidFill>
            </a:endParaRPr>
          </a:p>
        </p:txBody>
      </p:sp>
      <p:sp>
        <p:nvSpPr>
          <p:cNvPr id="21" name="Rectangle 20"/>
          <p:cNvSpPr/>
          <p:nvPr/>
        </p:nvSpPr>
        <p:spPr>
          <a:xfrm>
            <a:off x="2859486" y="4584789"/>
            <a:ext cx="377026"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in</a:t>
            </a:r>
            <a:endParaRPr lang="en-US" dirty="0">
              <a:solidFill>
                <a:srgbClr val="0000FF"/>
              </a:solidFill>
            </a:endParaRPr>
          </a:p>
        </p:txBody>
      </p:sp>
      <p:sp>
        <p:nvSpPr>
          <p:cNvPr id="22" name="Rectangle 21"/>
          <p:cNvSpPr/>
          <p:nvPr/>
        </p:nvSpPr>
        <p:spPr>
          <a:xfrm>
            <a:off x="6266855" y="4486242"/>
            <a:ext cx="992579"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whether</a:t>
            </a:r>
            <a:endParaRPr lang="en-US" dirty="0">
              <a:solidFill>
                <a:srgbClr val="0000FF"/>
              </a:solidFill>
            </a:endParaRPr>
          </a:p>
        </p:txBody>
      </p:sp>
      <p:sp>
        <p:nvSpPr>
          <p:cNvPr id="23" name="Rectangle 22"/>
          <p:cNvSpPr/>
          <p:nvPr/>
        </p:nvSpPr>
        <p:spPr>
          <a:xfrm>
            <a:off x="1393900" y="4941421"/>
            <a:ext cx="954107"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crashed</a:t>
            </a:r>
            <a:endParaRPr lang="en-US" dirty="0">
              <a:solidFill>
                <a:srgbClr val="0000FF"/>
              </a:solidFill>
            </a:endParaRPr>
          </a:p>
        </p:txBody>
      </p:sp>
      <p:sp>
        <p:nvSpPr>
          <p:cNvPr id="24" name="Rectangle 23"/>
          <p:cNvSpPr/>
          <p:nvPr/>
        </p:nvSpPr>
        <p:spPr>
          <a:xfrm>
            <a:off x="6034239" y="4941421"/>
            <a:ext cx="428322"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an</a:t>
            </a:r>
            <a:endParaRPr lang="en-US" dirty="0">
              <a:solidFill>
                <a:srgbClr val="0000FF"/>
              </a:solidFill>
            </a:endParaRPr>
          </a:p>
        </p:txBody>
      </p:sp>
      <p:sp>
        <p:nvSpPr>
          <p:cNvPr id="25" name="Rectangle 24"/>
          <p:cNvSpPr/>
          <p:nvPr/>
        </p:nvSpPr>
        <p:spPr>
          <a:xfrm>
            <a:off x="3060699" y="5242644"/>
            <a:ext cx="1338828" cy="369332"/>
          </a:xfrm>
          <a:prstGeom prst="rect">
            <a:avLst/>
          </a:prstGeom>
        </p:spPr>
        <p:txBody>
          <a:bodyPr wrap="none">
            <a:spAutoFit/>
          </a:bodyPr>
          <a:lstStyle/>
          <a:p>
            <a:r>
              <a:rPr lang="en-US" b="1" dirty="0">
                <a:solidFill>
                  <a:srgbClr val="0000FF"/>
                </a:solidFill>
                <a:latin typeface="Times New Roman" pitchFamily="18" charset="0"/>
                <a:cs typeface="Times New Roman" pitchFamily="18" charset="0"/>
              </a:rPr>
              <a:t>observation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838200"/>
            <a:ext cx="1962397"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Evaluation</a:t>
            </a:r>
            <a:endParaRPr lang="en-US" sz="3200" dirty="0">
              <a:latin typeface="Times New Roman" pitchFamily="18" charset="0"/>
              <a:cs typeface="Times New Roman" pitchFamily="18" charset="0"/>
            </a:endParaRPr>
          </a:p>
        </p:txBody>
      </p:sp>
      <p:sp>
        <p:nvSpPr>
          <p:cNvPr id="4" name="TextBox 3"/>
          <p:cNvSpPr txBox="1"/>
          <p:nvPr/>
        </p:nvSpPr>
        <p:spPr>
          <a:xfrm>
            <a:off x="457200" y="1410275"/>
            <a:ext cx="4982198" cy="523220"/>
          </a:xfrm>
          <a:prstGeom prst="rect">
            <a:avLst/>
          </a:prstGeom>
          <a:noFill/>
        </p:spPr>
        <p:txBody>
          <a:bodyPr wrap="none" rtlCol="0">
            <a:spAutoFit/>
          </a:bodyPr>
          <a:lstStyle/>
          <a:p>
            <a:r>
              <a:rPr lang="en-US" sz="2800" dirty="0" smtClean="0"/>
              <a:t>Answer the following questions</a:t>
            </a:r>
            <a:r>
              <a:rPr lang="en-US" sz="2800" dirty="0" smtClean="0">
                <a:latin typeface="Times New Roman" pitchFamily="18" charset="0"/>
                <a:cs typeface="Times New Roman" pitchFamily="18"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04800"/>
            <a:ext cx="2667000" cy="1981200"/>
          </a:xfrm>
          <a:prstGeom prst="ellipse">
            <a:avLst/>
          </a:prstGeom>
        </p:spPr>
      </p:pic>
      <p:sp>
        <p:nvSpPr>
          <p:cNvPr id="3" name="Rectangle 2"/>
          <p:cNvSpPr/>
          <p:nvPr/>
        </p:nvSpPr>
        <p:spPr>
          <a:xfrm>
            <a:off x="495300" y="2084377"/>
            <a:ext cx="3162148" cy="369332"/>
          </a:xfrm>
          <a:prstGeom prst="rect">
            <a:avLst/>
          </a:prstGeom>
        </p:spPr>
        <p:txBody>
          <a:bodyPr wrap="none">
            <a:spAutoFit/>
          </a:bodyPr>
          <a:lstStyle/>
          <a:p>
            <a:r>
              <a:rPr lang="en-US" dirty="0" smtClean="0">
                <a:latin typeface="Times New Roman" pitchFamily="18" charset="0"/>
                <a:cs typeface="Times New Roman" pitchFamily="18" charset="0"/>
              </a:rPr>
              <a:t>1.   Who </a:t>
            </a:r>
            <a:r>
              <a:rPr lang="en-US" dirty="0">
                <a:latin typeface="Times New Roman" pitchFamily="18" charset="0"/>
                <a:cs typeface="Times New Roman" pitchFamily="18" charset="0"/>
              </a:rPr>
              <a:t>was Mr. </a:t>
            </a:r>
            <a:r>
              <a:rPr lang="en-US" dirty="0" err="1">
                <a:latin typeface="Times New Roman" pitchFamily="18" charset="0"/>
                <a:cs typeface="Times New Roman" pitchFamily="18" charset="0"/>
              </a:rPr>
              <a:t>Zamil</a:t>
            </a:r>
            <a:r>
              <a:rPr lang="en-US" dirty="0">
                <a:latin typeface="Times New Roman" pitchFamily="18" charset="0"/>
                <a:cs typeface="Times New Roman" pitchFamily="18" charset="0"/>
              </a:rPr>
              <a:t>  Huda?</a:t>
            </a:r>
          </a:p>
        </p:txBody>
      </p:sp>
      <p:sp>
        <p:nvSpPr>
          <p:cNvPr id="7" name="Rectangle 6"/>
          <p:cNvSpPr/>
          <p:nvPr/>
        </p:nvSpPr>
        <p:spPr>
          <a:xfrm>
            <a:off x="501897" y="2979866"/>
            <a:ext cx="3271088" cy="369332"/>
          </a:xfrm>
          <a:prstGeom prst="rect">
            <a:avLst/>
          </a:prstGeom>
        </p:spPr>
        <p:txBody>
          <a:bodyPr wrap="none">
            <a:spAutoFit/>
          </a:bodyPr>
          <a:lstStyle/>
          <a:p>
            <a:r>
              <a:rPr lang="en-US" dirty="0" smtClean="0">
                <a:latin typeface="Times New Roman" pitchFamily="18" charset="0"/>
                <a:cs typeface="Times New Roman" pitchFamily="18" charset="0"/>
              </a:rPr>
              <a:t>2.   What </a:t>
            </a:r>
            <a:r>
              <a:rPr lang="en-US" dirty="0">
                <a:latin typeface="Times New Roman" pitchFamily="18" charset="0"/>
                <a:cs typeface="Times New Roman" pitchFamily="18" charset="0"/>
              </a:rPr>
              <a:t>did </a:t>
            </a:r>
            <a:r>
              <a:rPr lang="en-US" dirty="0" err="1">
                <a:latin typeface="Times New Roman" pitchFamily="18" charset="0"/>
                <a:cs typeface="Times New Roman" pitchFamily="18" charset="0"/>
              </a:rPr>
              <a:t>Zamil</a:t>
            </a:r>
            <a:r>
              <a:rPr lang="en-US" dirty="0">
                <a:latin typeface="Times New Roman" pitchFamily="18" charset="0"/>
                <a:cs typeface="Times New Roman" pitchFamily="18" charset="0"/>
              </a:rPr>
              <a:t> Huda want?</a:t>
            </a:r>
          </a:p>
        </p:txBody>
      </p:sp>
      <p:sp>
        <p:nvSpPr>
          <p:cNvPr id="8" name="Rectangle 7"/>
          <p:cNvSpPr/>
          <p:nvPr/>
        </p:nvSpPr>
        <p:spPr>
          <a:xfrm>
            <a:off x="501897" y="3856715"/>
            <a:ext cx="3354508" cy="369332"/>
          </a:xfrm>
          <a:prstGeom prst="rect">
            <a:avLst/>
          </a:prstGeom>
        </p:spPr>
        <p:txBody>
          <a:bodyPr wrap="none">
            <a:spAutoFit/>
          </a:bodyPr>
          <a:lstStyle/>
          <a:p>
            <a:r>
              <a:rPr lang="en-US" dirty="0" smtClean="0">
                <a:latin typeface="Times New Roman" pitchFamily="18" charset="0"/>
                <a:cs typeface="Times New Roman" pitchFamily="18" charset="0"/>
              </a:rPr>
              <a:t>3.   What </a:t>
            </a:r>
            <a:r>
              <a:rPr lang="en-US" dirty="0">
                <a:latin typeface="Times New Roman" pitchFamily="18" charset="0"/>
                <a:cs typeface="Times New Roman" pitchFamily="18" charset="0"/>
              </a:rPr>
              <a:t>is </a:t>
            </a:r>
            <a:r>
              <a:rPr lang="en-US" dirty="0" err="1">
                <a:latin typeface="Times New Roman" pitchFamily="18" charset="0"/>
                <a:cs typeface="Times New Roman" pitchFamily="18" charset="0"/>
              </a:rPr>
              <a:t>Shahana’s</a:t>
            </a:r>
            <a:r>
              <a:rPr lang="en-US" dirty="0">
                <a:latin typeface="Times New Roman" pitchFamily="18" charset="0"/>
                <a:cs typeface="Times New Roman" pitchFamily="18" charset="0"/>
              </a:rPr>
              <a:t> profession?</a:t>
            </a:r>
          </a:p>
        </p:txBody>
      </p:sp>
      <p:sp>
        <p:nvSpPr>
          <p:cNvPr id="9" name="Rectangle 8"/>
          <p:cNvSpPr/>
          <p:nvPr/>
        </p:nvSpPr>
        <p:spPr>
          <a:xfrm>
            <a:off x="466972" y="4607848"/>
            <a:ext cx="3200556" cy="369332"/>
          </a:xfrm>
          <a:prstGeom prst="rect">
            <a:avLst/>
          </a:prstGeom>
        </p:spPr>
        <p:txBody>
          <a:bodyPr wrap="none">
            <a:spAutoFit/>
          </a:bodyPr>
          <a:lstStyle/>
          <a:p>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Who respected to </a:t>
            </a:r>
            <a:r>
              <a:rPr lang="en-US" dirty="0" err="1">
                <a:latin typeface="Times New Roman" pitchFamily="18" charset="0"/>
                <a:cs typeface="Times New Roman" pitchFamily="18" charset="0"/>
              </a:rPr>
              <a:t>Shahana</a:t>
            </a:r>
            <a:r>
              <a:rPr lang="en-US" dirty="0">
                <a:latin typeface="Times New Roman" pitchFamily="18" charset="0"/>
                <a:cs typeface="Times New Roman" pitchFamily="18" charset="0"/>
              </a:rPr>
              <a:t>?</a:t>
            </a:r>
          </a:p>
        </p:txBody>
      </p:sp>
      <p:sp>
        <p:nvSpPr>
          <p:cNvPr id="10" name="Rectangle 9"/>
          <p:cNvSpPr/>
          <p:nvPr/>
        </p:nvSpPr>
        <p:spPr>
          <a:xfrm>
            <a:off x="447675" y="5462994"/>
            <a:ext cx="3871573" cy="369332"/>
          </a:xfrm>
          <a:prstGeom prst="rect">
            <a:avLst/>
          </a:prstGeom>
        </p:spPr>
        <p:txBody>
          <a:bodyPr wrap="none">
            <a:spAutoFit/>
          </a:bodyPr>
          <a:lstStyle/>
          <a:p>
            <a:r>
              <a:rPr lang="en-US" dirty="0" smtClean="0">
                <a:latin typeface="Times New Roman" pitchFamily="18" charset="0"/>
                <a:cs typeface="Times New Roman" pitchFamily="18" charset="0"/>
              </a:rPr>
              <a:t>5.    </a:t>
            </a:r>
            <a:r>
              <a:rPr lang="en-US" dirty="0">
                <a:latin typeface="Times New Roman" pitchFamily="18" charset="0"/>
                <a:cs typeface="Times New Roman" pitchFamily="18" charset="0"/>
              </a:rPr>
              <a:t>How did </a:t>
            </a:r>
            <a:r>
              <a:rPr lang="en-US" dirty="0" err="1">
                <a:latin typeface="Times New Roman" pitchFamily="18" charset="0"/>
                <a:cs typeface="Times New Roman" pitchFamily="18" charset="0"/>
              </a:rPr>
              <a:t>Shahana</a:t>
            </a:r>
            <a:r>
              <a:rPr lang="en-US" dirty="0">
                <a:latin typeface="Times New Roman" pitchFamily="18" charset="0"/>
                <a:cs typeface="Times New Roman" pitchFamily="18" charset="0"/>
              </a:rPr>
              <a:t> become popular?</a:t>
            </a:r>
          </a:p>
        </p:txBody>
      </p:sp>
      <p:sp>
        <p:nvSpPr>
          <p:cNvPr id="11" name="Rectangle 10"/>
          <p:cNvSpPr/>
          <p:nvPr/>
        </p:nvSpPr>
        <p:spPr>
          <a:xfrm>
            <a:off x="495300" y="2562999"/>
            <a:ext cx="8496300" cy="369332"/>
          </a:xfrm>
          <a:prstGeom prst="rect">
            <a:avLst/>
          </a:prstGeom>
        </p:spPr>
        <p:txBody>
          <a:bodyPr wrap="square">
            <a:spAutoFit/>
          </a:bodyPr>
          <a:lstStyle/>
          <a:p>
            <a:r>
              <a:rPr lang="en-US" b="1" dirty="0" err="1" smtClean="0">
                <a:solidFill>
                  <a:srgbClr val="0033CC"/>
                </a:solidFill>
                <a:latin typeface="Times New Roman" pitchFamily="18" charset="0"/>
                <a:cs typeface="Times New Roman" pitchFamily="18" charset="0"/>
              </a:rPr>
              <a:t>Ans</a:t>
            </a:r>
            <a:r>
              <a:rPr lang="en-US" b="1" dirty="0" smtClean="0">
                <a:solidFill>
                  <a:srgbClr val="0033CC"/>
                </a:solidFill>
                <a:latin typeface="Times New Roman" pitchFamily="18" charset="0"/>
                <a:cs typeface="Times New Roman" pitchFamily="18" charset="0"/>
              </a:rPr>
              <a:t>: Mr</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Zamil</a:t>
            </a:r>
            <a:r>
              <a:rPr lang="en-US" b="1" dirty="0">
                <a:solidFill>
                  <a:srgbClr val="0033CC"/>
                </a:solidFill>
                <a:latin typeface="Times New Roman" pitchFamily="18" charset="0"/>
                <a:cs typeface="Times New Roman" pitchFamily="18" charset="0"/>
              </a:rPr>
              <a:t> Huda is </a:t>
            </a:r>
            <a:r>
              <a:rPr lang="en-US" b="1" dirty="0" err="1">
                <a:solidFill>
                  <a:srgbClr val="0033CC"/>
                </a:solidFill>
                <a:latin typeface="Times New Roman" pitchFamily="18" charset="0"/>
                <a:cs typeface="Times New Roman" pitchFamily="18" charset="0"/>
              </a:rPr>
              <a:t>Shahana’s</a:t>
            </a:r>
            <a:r>
              <a:rPr lang="en-US" b="1" dirty="0">
                <a:solidFill>
                  <a:srgbClr val="0033CC"/>
                </a:solidFill>
                <a:latin typeface="Times New Roman" pitchFamily="18" charset="0"/>
                <a:cs typeface="Times New Roman" pitchFamily="18" charset="0"/>
              </a:rPr>
              <a:t> husband and is an employee in a company office. </a:t>
            </a:r>
          </a:p>
        </p:txBody>
      </p:sp>
      <p:sp>
        <p:nvSpPr>
          <p:cNvPr id="12" name="Rectangle 11"/>
          <p:cNvSpPr/>
          <p:nvPr/>
        </p:nvSpPr>
        <p:spPr>
          <a:xfrm>
            <a:off x="495299" y="3427411"/>
            <a:ext cx="8223497" cy="369332"/>
          </a:xfrm>
          <a:prstGeom prst="rect">
            <a:avLst/>
          </a:prstGeom>
        </p:spPr>
        <p:txBody>
          <a:bodyPr wrap="square">
            <a:spAutoFit/>
          </a:bodyPr>
          <a:lstStyle/>
          <a:p>
            <a:r>
              <a:rPr lang="en-US" b="1" dirty="0" err="1" smtClean="0">
                <a:solidFill>
                  <a:srgbClr val="0033CC"/>
                </a:solidFill>
                <a:latin typeface="Times New Roman" pitchFamily="18" charset="0"/>
                <a:cs typeface="Times New Roman" pitchFamily="18" charset="0"/>
              </a:rPr>
              <a:t>Ans</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Zamil</a:t>
            </a:r>
            <a:r>
              <a:rPr lang="en-US" b="1" dirty="0" smtClean="0">
                <a:solidFill>
                  <a:srgbClr val="0033CC"/>
                </a:solidFill>
                <a:latin typeface="Times New Roman" pitchFamily="18" charset="0"/>
                <a:cs typeface="Times New Roman" pitchFamily="18" charset="0"/>
              </a:rPr>
              <a:t> </a:t>
            </a:r>
            <a:r>
              <a:rPr lang="en-US" b="1" dirty="0">
                <a:solidFill>
                  <a:srgbClr val="0033CC"/>
                </a:solidFill>
                <a:latin typeface="Times New Roman" pitchFamily="18" charset="0"/>
                <a:cs typeface="Times New Roman" pitchFamily="18" charset="0"/>
              </a:rPr>
              <a:t>Huda wanted that </a:t>
            </a:r>
            <a:r>
              <a:rPr lang="en-US" b="1" dirty="0" err="1">
                <a:solidFill>
                  <a:srgbClr val="0033CC"/>
                </a:solidFill>
                <a:latin typeface="Times New Roman" pitchFamily="18" charset="0"/>
                <a:cs typeface="Times New Roman" pitchFamily="18" charset="0"/>
              </a:rPr>
              <a:t>Shahana</a:t>
            </a:r>
            <a:r>
              <a:rPr lang="en-US" b="1" dirty="0">
                <a:solidFill>
                  <a:srgbClr val="0033CC"/>
                </a:solidFill>
                <a:latin typeface="Times New Roman" pitchFamily="18" charset="0"/>
                <a:cs typeface="Times New Roman" pitchFamily="18" charset="0"/>
              </a:rPr>
              <a:t> would join in his firm.</a:t>
            </a:r>
          </a:p>
        </p:txBody>
      </p:sp>
      <p:sp>
        <p:nvSpPr>
          <p:cNvPr id="13" name="Rectangle 12"/>
          <p:cNvSpPr/>
          <p:nvPr/>
        </p:nvSpPr>
        <p:spPr>
          <a:xfrm>
            <a:off x="495299" y="4202402"/>
            <a:ext cx="6881501" cy="369332"/>
          </a:xfrm>
          <a:prstGeom prst="rect">
            <a:avLst/>
          </a:prstGeom>
        </p:spPr>
        <p:txBody>
          <a:bodyPr wrap="square">
            <a:spAutoFit/>
          </a:bodyPr>
          <a:lstStyle/>
          <a:p>
            <a:r>
              <a:rPr lang="en-US" b="1" dirty="0" err="1" smtClean="0">
                <a:solidFill>
                  <a:srgbClr val="0033CC"/>
                </a:solidFill>
                <a:latin typeface="Times New Roman" pitchFamily="18" charset="0"/>
                <a:cs typeface="Times New Roman" pitchFamily="18" charset="0"/>
              </a:rPr>
              <a:t>Ans</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Ms</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Shahana</a:t>
            </a:r>
            <a:r>
              <a:rPr lang="en-US" b="1" dirty="0">
                <a:solidFill>
                  <a:srgbClr val="0033CC"/>
                </a:solidFill>
                <a:latin typeface="Times New Roman" pitchFamily="18" charset="0"/>
                <a:cs typeface="Times New Roman" pitchFamily="18" charset="0"/>
              </a:rPr>
              <a:t> is a teacher in a local High Madrasah.</a:t>
            </a:r>
          </a:p>
        </p:txBody>
      </p:sp>
      <p:sp>
        <p:nvSpPr>
          <p:cNvPr id="14" name="Rectangle 13"/>
          <p:cNvSpPr/>
          <p:nvPr/>
        </p:nvSpPr>
        <p:spPr>
          <a:xfrm>
            <a:off x="476496" y="4890650"/>
            <a:ext cx="8515103" cy="646331"/>
          </a:xfrm>
          <a:prstGeom prst="rect">
            <a:avLst/>
          </a:prstGeom>
        </p:spPr>
        <p:txBody>
          <a:bodyPr wrap="square">
            <a:spAutoFit/>
          </a:bodyPr>
          <a:lstStyle/>
          <a:p>
            <a:r>
              <a:rPr lang="en-US" b="1" dirty="0" err="1" smtClean="0">
                <a:solidFill>
                  <a:srgbClr val="0033CC"/>
                </a:solidFill>
                <a:latin typeface="Times New Roman" pitchFamily="18" charset="0"/>
                <a:cs typeface="Times New Roman" pitchFamily="18" charset="0"/>
              </a:rPr>
              <a:t>Ans</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Shanana</a:t>
            </a:r>
            <a:r>
              <a:rPr lang="en-US" b="1" dirty="0" smtClean="0">
                <a:solidFill>
                  <a:srgbClr val="0033CC"/>
                </a:solidFill>
                <a:latin typeface="Times New Roman" pitchFamily="18" charset="0"/>
                <a:cs typeface="Times New Roman" pitchFamily="18" charset="0"/>
              </a:rPr>
              <a:t> </a:t>
            </a:r>
            <a:r>
              <a:rPr lang="en-US" b="1" dirty="0">
                <a:solidFill>
                  <a:srgbClr val="0033CC"/>
                </a:solidFill>
                <a:latin typeface="Times New Roman" pitchFamily="18" charset="0"/>
                <a:cs typeface="Times New Roman" pitchFamily="18" charset="0"/>
              </a:rPr>
              <a:t>was respected by the students and </a:t>
            </a:r>
            <a:r>
              <a:rPr lang="en-US" b="1" dirty="0" err="1">
                <a:solidFill>
                  <a:srgbClr val="0033CC"/>
                </a:solidFill>
                <a:latin typeface="Times New Roman" pitchFamily="18" charset="0"/>
                <a:cs typeface="Times New Roman" pitchFamily="18" charset="0"/>
              </a:rPr>
              <a:t>gurdians</a:t>
            </a:r>
            <a:r>
              <a:rPr lang="en-US" b="1" dirty="0">
                <a:solidFill>
                  <a:srgbClr val="0033CC"/>
                </a:solidFill>
                <a:latin typeface="Times New Roman" pitchFamily="18" charset="0"/>
                <a:cs typeface="Times New Roman" pitchFamily="18" charset="0"/>
              </a:rPr>
              <a:t>, teachers, superintendent and other people of the locality.</a:t>
            </a:r>
          </a:p>
        </p:txBody>
      </p:sp>
      <p:sp>
        <p:nvSpPr>
          <p:cNvPr id="15" name="Rectangle 14"/>
          <p:cNvSpPr/>
          <p:nvPr/>
        </p:nvSpPr>
        <p:spPr>
          <a:xfrm>
            <a:off x="457200" y="5778760"/>
            <a:ext cx="8496300" cy="923330"/>
          </a:xfrm>
          <a:prstGeom prst="rect">
            <a:avLst/>
          </a:prstGeom>
        </p:spPr>
        <p:txBody>
          <a:bodyPr wrap="square">
            <a:spAutoFit/>
          </a:bodyPr>
          <a:lstStyle/>
          <a:p>
            <a:r>
              <a:rPr lang="en-US" dirty="0" err="1" smtClean="0">
                <a:solidFill>
                  <a:srgbClr val="0033CC"/>
                </a:solidFill>
                <a:latin typeface="Times New Roman" pitchFamily="18" charset="0"/>
                <a:cs typeface="Times New Roman" pitchFamily="18" charset="0"/>
              </a:rPr>
              <a:t>Ans</a:t>
            </a:r>
            <a:r>
              <a:rPr lang="en-US" dirty="0" smtClean="0">
                <a:solidFill>
                  <a:srgbClr val="0033CC"/>
                </a:solidFill>
                <a:latin typeface="Times New Roman" pitchFamily="18" charset="0"/>
                <a:cs typeface="Times New Roman" pitchFamily="18" charset="0"/>
              </a:rPr>
              <a:t>: She </a:t>
            </a:r>
            <a:r>
              <a:rPr lang="en-US" dirty="0">
                <a:solidFill>
                  <a:srgbClr val="0033CC"/>
                </a:solidFill>
                <a:latin typeface="Times New Roman" pitchFamily="18" charset="0"/>
                <a:cs typeface="Times New Roman" pitchFamily="18" charset="0"/>
              </a:rPr>
              <a:t>worked both her family and institute. She helped both bright and weak students. She did not only teach her subject, she care for her students. She  loved them. She herself demonstrate good behavior and inspire them to be good. That’s all she did.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33400"/>
            <a:ext cx="36576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Home Work</a:t>
            </a:r>
            <a:endParaRPr lang="en-US" sz="4000" dirty="0">
              <a:latin typeface="Times New Roman" pitchFamily="18" charset="0"/>
              <a:cs typeface="Times New Roman" pitchFamily="18" charset="0"/>
            </a:endParaRPr>
          </a:p>
        </p:txBody>
      </p:sp>
      <p:pic>
        <p:nvPicPr>
          <p:cNvPr id="3" name="Picture 2" descr="une-maison-de-village-au-bangladesh-54603818.jpg"/>
          <p:cNvPicPr>
            <a:picLocks noChangeAspect="1"/>
          </p:cNvPicPr>
          <p:nvPr/>
        </p:nvPicPr>
        <p:blipFill>
          <a:blip r:embed="rId2"/>
          <a:stretch>
            <a:fillRect/>
          </a:stretch>
        </p:blipFill>
        <p:spPr>
          <a:xfrm>
            <a:off x="1828800" y="1447800"/>
            <a:ext cx="5486400" cy="25908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33400" y="4800600"/>
            <a:ext cx="8153400" cy="1077218"/>
          </a:xfrm>
          <a:prstGeom prst="rect">
            <a:avLst/>
          </a:prstGeom>
          <a:noFill/>
          <a:ln w="38100">
            <a:solidFill>
              <a:schemeClr val="tx1"/>
            </a:solidFill>
          </a:ln>
        </p:spPr>
        <p:txBody>
          <a:bodyPr wrap="square" rtlCol="0">
            <a:spAutoFit/>
          </a:bodyPr>
          <a:lstStyle/>
          <a:p>
            <a:r>
              <a:rPr lang="en-US" sz="3200" dirty="0" smtClean="0">
                <a:latin typeface="Times New Roman" pitchFamily="18" charset="0"/>
                <a:cs typeface="Times New Roman" pitchFamily="18" charset="0"/>
              </a:rPr>
              <a:t>Write a paragraph about ‘Your Favorite Teacher’ according to the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495800"/>
            <a:ext cx="5673348" cy="1200329"/>
          </a:xfrm>
          <a:prstGeom prst="rect">
            <a:avLst/>
          </a:prstGeom>
          <a:noFill/>
        </p:spPr>
        <p:txBody>
          <a:bodyPr wrap="none" rtlCol="0">
            <a:spAutoFit/>
          </a:bodyPr>
          <a:lstStyle/>
          <a:p>
            <a:r>
              <a:rPr lang="en-US" sz="7200" b="1" dirty="0" smtClean="0">
                <a:latin typeface="Times New Roman" pitchFamily="18" charset="0"/>
                <a:cs typeface="Times New Roman" pitchFamily="18" charset="0"/>
              </a:rPr>
              <a:t>Thank you all</a:t>
            </a:r>
            <a:endParaRPr lang="en-US" sz="7200" b="1" dirty="0">
              <a:latin typeface="Times New Roman" pitchFamily="18" charset="0"/>
              <a:cs typeface="Times New Roman" pitchFamily="18" charset="0"/>
            </a:endParaRPr>
          </a:p>
        </p:txBody>
      </p:sp>
      <p:pic>
        <p:nvPicPr>
          <p:cNvPr id="3" name="Picture 2" descr="21.jpg"/>
          <p:cNvPicPr>
            <a:picLocks noChangeAspect="1"/>
          </p:cNvPicPr>
          <p:nvPr/>
        </p:nvPicPr>
        <p:blipFill>
          <a:blip r:embed="rId2">
            <a:lum contrast="10000"/>
          </a:blip>
          <a:stretch>
            <a:fillRect/>
          </a:stretch>
        </p:blipFill>
        <p:spPr>
          <a:xfrm>
            <a:off x="2819400" y="838200"/>
            <a:ext cx="2971800" cy="3314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7024" y="540603"/>
            <a:ext cx="2271776" cy="830997"/>
          </a:xfrm>
          <a:prstGeom prst="rect">
            <a:avLst/>
          </a:prstGeom>
          <a:noFill/>
        </p:spPr>
        <p:txBody>
          <a:bodyPr wrap="none" rtlCol="0">
            <a:spAutoFit/>
          </a:bodyPr>
          <a:lstStyle/>
          <a:p>
            <a:r>
              <a:rPr lang="en-US" sz="4800" b="1" dirty="0" smtClean="0">
                <a:latin typeface="Times New Roman" pitchFamily="18" charset="0"/>
                <a:cs typeface="Times New Roman" pitchFamily="18" charset="0"/>
              </a:rPr>
              <a:t>Identity</a:t>
            </a:r>
            <a:endParaRPr lang="en-US" sz="4800" b="1" dirty="0">
              <a:latin typeface="Times New Roman" pitchFamily="18" charset="0"/>
              <a:cs typeface="Times New Roman" pitchFamily="18" charset="0"/>
            </a:endParaRPr>
          </a:p>
        </p:txBody>
      </p:sp>
      <p:grpSp>
        <p:nvGrpSpPr>
          <p:cNvPr id="8" name="Group 7"/>
          <p:cNvGrpSpPr/>
          <p:nvPr/>
        </p:nvGrpSpPr>
        <p:grpSpPr>
          <a:xfrm>
            <a:off x="304801" y="1457980"/>
            <a:ext cx="3733799" cy="3949243"/>
            <a:chOff x="304801" y="1457980"/>
            <a:chExt cx="3733799" cy="3949243"/>
          </a:xfrm>
        </p:grpSpPr>
        <p:sp>
          <p:nvSpPr>
            <p:cNvPr id="3" name="TextBox 2"/>
            <p:cNvSpPr txBox="1"/>
            <p:nvPr/>
          </p:nvSpPr>
          <p:spPr>
            <a:xfrm>
              <a:off x="304801" y="4083784"/>
              <a:ext cx="3733799" cy="1323439"/>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Md. </a:t>
              </a:r>
              <a:r>
                <a:rPr lang="en-US" sz="2000" dirty="0" err="1" smtClean="0">
                  <a:latin typeface="Times New Roman" pitchFamily="18" charset="0"/>
                  <a:cs typeface="Times New Roman" pitchFamily="18" charset="0"/>
                </a:rPr>
                <a:t>Shorifuzzaman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Siddique</a:t>
              </a: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Assistant Teacher (English)</a:t>
              </a:r>
            </a:p>
            <a:p>
              <a:pPr algn="ctr"/>
              <a:r>
                <a:rPr lang="en-US" sz="2000" dirty="0" err="1" smtClean="0">
                  <a:latin typeface="Times New Roman" pitchFamily="18" charset="0"/>
                  <a:cs typeface="Times New Roman" pitchFamily="18" charset="0"/>
                </a:rPr>
                <a:t>Newashi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Islamia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Alim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Madrasah</a:t>
              </a:r>
              <a:r>
                <a:rPr lang="en-US" sz="2000" dirty="0" smtClean="0">
                  <a:latin typeface="Times New Roman" pitchFamily="18" charset="0"/>
                  <a:cs typeface="Times New Roman" pitchFamily="18" charset="0"/>
                </a:rPr>
                <a:t>,</a:t>
              </a:r>
            </a:p>
            <a:p>
              <a:pPr algn="ctr"/>
              <a:r>
                <a:rPr lang="en-US" sz="2000" dirty="0" err="1" smtClean="0">
                  <a:latin typeface="Times New Roman" pitchFamily="18" charset="0"/>
                  <a:cs typeface="Times New Roman" pitchFamily="18" charset="0"/>
                </a:rPr>
                <a:t>Nageswari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Kurigram</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pic>
          <p:nvPicPr>
            <p:cNvPr id="4" name="Picture 3" descr="shorifuzzamansiddique   শিক্ষক বাতায়ন.png"/>
            <p:cNvPicPr>
              <a:picLocks noChangeAspect="1"/>
            </p:cNvPicPr>
            <p:nvPr/>
          </p:nvPicPr>
          <p:blipFill>
            <a:blip r:embed="rId2"/>
            <a:stretch>
              <a:fillRect/>
            </a:stretch>
          </p:blipFill>
          <p:spPr>
            <a:xfrm>
              <a:off x="1219200" y="2254984"/>
              <a:ext cx="1846310" cy="1830729"/>
            </a:xfrm>
            <a:prstGeom prst="rect">
              <a:avLst/>
            </a:prstGeom>
          </p:spPr>
        </p:pic>
        <p:sp>
          <p:nvSpPr>
            <p:cNvPr id="6" name="TextBox 5"/>
            <p:cNvSpPr txBox="1"/>
            <p:nvPr/>
          </p:nvSpPr>
          <p:spPr>
            <a:xfrm>
              <a:off x="1414144" y="1457980"/>
              <a:ext cx="1405256"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Teacher</a:t>
              </a:r>
              <a:endParaRPr lang="en-US" sz="2800" b="1" dirty="0">
                <a:latin typeface="Times New Roman" pitchFamily="18" charset="0"/>
                <a:cs typeface="Times New Roman" pitchFamily="18" charset="0"/>
              </a:endParaRPr>
            </a:p>
          </p:txBody>
        </p:sp>
      </p:grpSp>
      <p:grpSp>
        <p:nvGrpSpPr>
          <p:cNvPr id="9" name="Group 8"/>
          <p:cNvGrpSpPr/>
          <p:nvPr/>
        </p:nvGrpSpPr>
        <p:grpSpPr>
          <a:xfrm>
            <a:off x="4191000" y="1524000"/>
            <a:ext cx="4724399" cy="3392745"/>
            <a:chOff x="4191000" y="1371600"/>
            <a:chExt cx="4724399" cy="3392745"/>
          </a:xfrm>
        </p:grpSpPr>
        <p:sp>
          <p:nvSpPr>
            <p:cNvPr id="5" name="TextBox 4"/>
            <p:cNvSpPr txBox="1"/>
            <p:nvPr/>
          </p:nvSpPr>
          <p:spPr>
            <a:xfrm>
              <a:off x="4191000" y="2209800"/>
              <a:ext cx="4724399" cy="2554545"/>
            </a:xfrm>
            <a:prstGeom prst="rect">
              <a:avLst/>
            </a:prstGeom>
            <a:noFill/>
          </p:spPr>
          <p:txBody>
            <a:bodyPr wrap="square" rtlCol="0">
              <a:spAutoFit/>
            </a:bodyPr>
            <a:lstStyle/>
            <a:p>
              <a:r>
                <a:rPr lang="en-US" sz="2800" dirty="0" smtClean="0">
                  <a:latin typeface="Times New Roman" pitchFamily="18" charset="0"/>
                  <a:cs typeface="Times New Roman" pitchFamily="18" charset="0"/>
                </a:rPr>
                <a:t>Class: Seven</a:t>
              </a:r>
            </a:p>
            <a:p>
              <a:r>
                <a:rPr lang="en-US" sz="2800" dirty="0" smtClean="0">
                  <a:latin typeface="Times New Roman" pitchFamily="18" charset="0"/>
                  <a:cs typeface="Times New Roman" pitchFamily="18" charset="0"/>
                </a:rPr>
                <a:t>Subject: English for Today</a:t>
              </a:r>
            </a:p>
            <a:p>
              <a:r>
                <a:rPr lang="en-US" sz="2000" dirty="0" smtClean="0">
                  <a:latin typeface="Times New Roman" pitchFamily="18" charset="0"/>
                  <a:cs typeface="Times New Roman" pitchFamily="18" charset="0"/>
                </a:rPr>
                <a:t>Unit: Four (People who make a difference)</a:t>
              </a:r>
            </a:p>
            <a:p>
              <a:r>
                <a:rPr lang="en-US" sz="2800" dirty="0" smtClean="0">
                  <a:latin typeface="Times New Roman" pitchFamily="18" charset="0"/>
                  <a:cs typeface="Times New Roman" pitchFamily="18" charset="0"/>
                </a:rPr>
                <a:t>Total Students: 58</a:t>
              </a:r>
            </a:p>
            <a:p>
              <a:r>
                <a:rPr lang="en-US" sz="2800" dirty="0" smtClean="0">
                  <a:latin typeface="Times New Roman" pitchFamily="18" charset="0"/>
                  <a:cs typeface="Times New Roman" pitchFamily="18" charset="0"/>
                </a:rPr>
                <a:t>Time: 40 minutes</a:t>
              </a:r>
            </a:p>
            <a:p>
              <a:r>
                <a:rPr lang="en-US" sz="2800" dirty="0" smtClean="0">
                  <a:latin typeface="Times New Roman" pitchFamily="18" charset="0"/>
                  <a:cs typeface="Times New Roman" pitchFamily="18" charset="0"/>
                </a:rPr>
                <a:t>Date: 20-05-2019</a:t>
              </a:r>
              <a:endParaRPr lang="en-US" sz="2800" dirty="0">
                <a:latin typeface="Times New Roman" pitchFamily="18" charset="0"/>
                <a:cs typeface="Times New Roman" pitchFamily="18" charset="0"/>
              </a:endParaRPr>
            </a:p>
          </p:txBody>
        </p:sp>
        <p:sp>
          <p:nvSpPr>
            <p:cNvPr id="7" name="TextBox 6"/>
            <p:cNvSpPr txBox="1"/>
            <p:nvPr/>
          </p:nvSpPr>
          <p:spPr>
            <a:xfrm>
              <a:off x="5386866" y="1371600"/>
              <a:ext cx="1394934"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Lesson</a:t>
              </a:r>
              <a:endParaRPr lang="en-US" sz="32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85800"/>
            <a:ext cx="5147756"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Let’s see some pictures…</a:t>
            </a:r>
            <a:endParaRPr lang="en-US" sz="3600" b="1" dirty="0">
              <a:latin typeface="Times New Roman" pitchFamily="18" charset="0"/>
              <a:cs typeface="Times New Roman" pitchFamily="18" charset="0"/>
            </a:endParaRPr>
          </a:p>
        </p:txBody>
      </p:sp>
      <p:pic>
        <p:nvPicPr>
          <p:cNvPr id="3" name="Picture 2" descr="teacger-1.jpg"/>
          <p:cNvPicPr>
            <a:picLocks noChangeAspect="1"/>
          </p:cNvPicPr>
          <p:nvPr/>
        </p:nvPicPr>
        <p:blipFill>
          <a:blip r:embed="rId2"/>
          <a:stretch>
            <a:fillRect/>
          </a:stretch>
        </p:blipFill>
        <p:spPr>
          <a:xfrm>
            <a:off x="1119187" y="1743075"/>
            <a:ext cx="6905625" cy="40481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85800"/>
            <a:ext cx="5147756"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Let’s see some pictures…</a:t>
            </a:r>
            <a:endParaRPr lang="en-US" sz="3600" b="1" dirty="0">
              <a:latin typeface="Times New Roman" pitchFamily="18" charset="0"/>
              <a:cs typeface="Times New Roman" pitchFamily="18" charset="0"/>
            </a:endParaRPr>
          </a:p>
        </p:txBody>
      </p:sp>
      <p:pic>
        <p:nvPicPr>
          <p:cNvPr id="3" name="Picture 2" descr="teacger-1.jpg"/>
          <p:cNvPicPr>
            <a:picLocks noChangeAspect="1"/>
          </p:cNvPicPr>
          <p:nvPr/>
        </p:nvPicPr>
        <p:blipFill>
          <a:blip r:embed="rId2"/>
          <a:stretch>
            <a:fillRect/>
          </a:stretch>
        </p:blipFill>
        <p:spPr>
          <a:xfrm>
            <a:off x="1220176" y="1676400"/>
            <a:ext cx="6857023" cy="41243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85800"/>
            <a:ext cx="5147756"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Let’s see some pictures…</a:t>
            </a:r>
            <a:endParaRPr lang="en-US" sz="3600" b="1" dirty="0">
              <a:latin typeface="Times New Roman" pitchFamily="18" charset="0"/>
              <a:cs typeface="Times New Roman" pitchFamily="18" charset="0"/>
            </a:endParaRPr>
          </a:p>
        </p:txBody>
      </p:sp>
      <p:pic>
        <p:nvPicPr>
          <p:cNvPr id="3" name="Picture 2" descr="teacger-1.jpg"/>
          <p:cNvPicPr>
            <a:picLocks noChangeAspect="1"/>
          </p:cNvPicPr>
          <p:nvPr/>
        </p:nvPicPr>
        <p:blipFill>
          <a:blip r:embed="rId2"/>
          <a:stretch>
            <a:fillRect/>
          </a:stretch>
        </p:blipFill>
        <p:spPr>
          <a:xfrm>
            <a:off x="1119187" y="1743075"/>
            <a:ext cx="6905625" cy="4048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9600" y="609600"/>
            <a:ext cx="6046767" cy="4524375"/>
            <a:chOff x="609600" y="609600"/>
            <a:chExt cx="6046767" cy="4524375"/>
          </a:xfrm>
        </p:grpSpPr>
        <p:sp>
          <p:nvSpPr>
            <p:cNvPr id="2" name="TextBox 1"/>
            <p:cNvSpPr txBox="1"/>
            <p:nvPr/>
          </p:nvSpPr>
          <p:spPr>
            <a:xfrm>
              <a:off x="1524000" y="609600"/>
              <a:ext cx="5132367" cy="830997"/>
            </a:xfrm>
            <a:prstGeom prst="rect">
              <a:avLst/>
            </a:prstGeom>
            <a:noFill/>
          </p:spPr>
          <p:txBody>
            <a:bodyPr wrap="none" rtlCol="0">
              <a:spAutoFit/>
            </a:bodyPr>
            <a:lstStyle/>
            <a:p>
              <a:r>
                <a:rPr lang="en-US" sz="4800" b="1" dirty="0" smtClean="0">
                  <a:latin typeface="Times New Roman" pitchFamily="18" charset="0"/>
                  <a:cs typeface="Times New Roman" pitchFamily="18" charset="0"/>
                </a:rPr>
                <a:t>Today’s lesson is…</a:t>
              </a:r>
              <a:endParaRPr lang="en-US" sz="4800" b="1" dirty="0">
                <a:latin typeface="Times New Roman" pitchFamily="18" charset="0"/>
                <a:cs typeface="Times New Roman" pitchFamily="18" charset="0"/>
              </a:endParaRPr>
            </a:p>
          </p:txBody>
        </p:sp>
        <p:pic>
          <p:nvPicPr>
            <p:cNvPr id="3" name="Picture 2" descr="screen-3.jpg"/>
            <p:cNvPicPr>
              <a:picLocks noChangeAspect="1"/>
            </p:cNvPicPr>
            <p:nvPr/>
          </p:nvPicPr>
          <p:blipFill>
            <a:blip r:embed="rId2"/>
            <a:stretch>
              <a:fillRect/>
            </a:stretch>
          </p:blipFill>
          <p:spPr>
            <a:xfrm>
              <a:off x="609600" y="1752600"/>
              <a:ext cx="2667000" cy="3381375"/>
            </a:xfrm>
            <a:prstGeom prst="rect">
              <a:avLst/>
            </a:prstGeom>
          </p:spPr>
        </p:pic>
      </p:grpSp>
      <p:grpSp>
        <p:nvGrpSpPr>
          <p:cNvPr id="8" name="Group 7"/>
          <p:cNvGrpSpPr/>
          <p:nvPr/>
        </p:nvGrpSpPr>
        <p:grpSpPr>
          <a:xfrm>
            <a:off x="3810000" y="1752600"/>
            <a:ext cx="4495800" cy="4169255"/>
            <a:chOff x="3810000" y="1752600"/>
            <a:chExt cx="4495800" cy="4169255"/>
          </a:xfrm>
        </p:grpSpPr>
        <p:sp>
          <p:nvSpPr>
            <p:cNvPr id="4" name="TextBox 3"/>
            <p:cNvSpPr txBox="1"/>
            <p:nvPr/>
          </p:nvSpPr>
          <p:spPr>
            <a:xfrm>
              <a:off x="3842657" y="4906192"/>
              <a:ext cx="4201022" cy="1015663"/>
            </a:xfrm>
            <a:prstGeom prst="rect">
              <a:avLst/>
            </a:prstGeom>
            <a:noFill/>
          </p:spPr>
          <p:txBody>
            <a:bodyPr wrap="none" rtlCol="0">
              <a:spAutoFit/>
            </a:bodyPr>
            <a:lstStyle/>
            <a:p>
              <a:r>
                <a:rPr lang="en-US" sz="6000" dirty="0" smtClean="0">
                  <a:latin typeface="Times New Roman" pitchFamily="18" charset="0"/>
                  <a:cs typeface="Times New Roman" pitchFamily="18" charset="0"/>
                </a:rPr>
                <a:t>A teacher (2)</a:t>
              </a:r>
              <a:endParaRPr lang="en-US" sz="6000" dirty="0">
                <a:latin typeface="Times New Roman" pitchFamily="18" charset="0"/>
                <a:cs typeface="Times New Roman" pitchFamily="18" charset="0"/>
              </a:endParaRPr>
            </a:p>
          </p:txBody>
        </p:sp>
        <p:pic>
          <p:nvPicPr>
            <p:cNvPr id="6" name="Picture 5" descr="teacger-2.jpg"/>
            <p:cNvPicPr>
              <a:picLocks noChangeAspect="1"/>
            </p:cNvPicPr>
            <p:nvPr/>
          </p:nvPicPr>
          <p:blipFill>
            <a:blip r:embed="rId3"/>
            <a:stretch>
              <a:fillRect/>
            </a:stretch>
          </p:blipFill>
          <p:spPr>
            <a:xfrm>
              <a:off x="3810000" y="1752600"/>
              <a:ext cx="4495800" cy="315359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762000"/>
            <a:ext cx="3839513" cy="646331"/>
          </a:xfrm>
          <a:prstGeom prst="rect">
            <a:avLst/>
          </a:prstGeom>
          <a:noFill/>
          <a:ln>
            <a:solidFill>
              <a:schemeClr val="tx1"/>
            </a:solidFill>
          </a:ln>
        </p:spPr>
        <p:txBody>
          <a:bodyPr wrap="none" rtlCol="0">
            <a:spAutoFit/>
          </a:bodyPr>
          <a:lstStyle/>
          <a:p>
            <a:r>
              <a:rPr lang="en-US" sz="3600" dirty="0" smtClean="0">
                <a:latin typeface="Times New Roman" pitchFamily="18" charset="0"/>
                <a:cs typeface="Times New Roman" pitchFamily="18" charset="0"/>
              </a:rPr>
              <a:t>Learning Outcomes</a:t>
            </a:r>
            <a:endParaRPr lang="en-US" sz="3600" dirty="0">
              <a:latin typeface="Times New Roman" pitchFamily="18" charset="0"/>
              <a:cs typeface="Times New Roman" pitchFamily="18" charset="0"/>
            </a:endParaRPr>
          </a:p>
        </p:txBody>
      </p:sp>
      <p:sp>
        <p:nvSpPr>
          <p:cNvPr id="4" name="TextBox 3"/>
          <p:cNvSpPr txBox="1"/>
          <p:nvPr/>
        </p:nvSpPr>
        <p:spPr>
          <a:xfrm>
            <a:off x="609600" y="1828800"/>
            <a:ext cx="8279831"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After we have studied this unit, we will able to…</a:t>
            </a:r>
            <a:endParaRPr lang="en-US" sz="3200" dirty="0">
              <a:latin typeface="Times New Roman" pitchFamily="18" charset="0"/>
              <a:cs typeface="Times New Roman" pitchFamily="18" charset="0"/>
            </a:endParaRPr>
          </a:p>
        </p:txBody>
      </p:sp>
      <p:sp>
        <p:nvSpPr>
          <p:cNvPr id="5" name="TextBox 4"/>
          <p:cNvSpPr txBox="1"/>
          <p:nvPr/>
        </p:nvSpPr>
        <p:spPr>
          <a:xfrm>
            <a:off x="914400" y="3124200"/>
            <a:ext cx="7086600" cy="2554545"/>
          </a:xfrm>
          <a:prstGeom prst="rect">
            <a:avLst/>
          </a:prstGeom>
          <a:noFill/>
        </p:spPr>
        <p:txBody>
          <a:bodyPr wrap="square" rtlCol="0">
            <a:spAutoFit/>
          </a:bodyPr>
          <a:lstStyle/>
          <a:p>
            <a:pPr>
              <a:buFont typeface="Wingdings" pitchFamily="2" charset="2"/>
              <a:buChar char="Ø"/>
            </a:pPr>
            <a:r>
              <a:rPr lang="en-US" sz="3200" dirty="0">
                <a:latin typeface="Times New Roman" pitchFamily="18" charset="0"/>
                <a:cs typeface="Times New Roman" pitchFamily="18" charset="0"/>
              </a:rPr>
              <a:t>Can tell the meaning of the key words  from the text.</a:t>
            </a:r>
          </a:p>
          <a:p>
            <a:pPr>
              <a:buFont typeface="Wingdings" pitchFamily="2" charset="2"/>
              <a:buChar char="Ø"/>
            </a:pPr>
            <a:r>
              <a:rPr lang="en-US" sz="3200" dirty="0" smtClean="0">
                <a:latin typeface="Times New Roman" pitchFamily="18" charset="0"/>
                <a:cs typeface="Times New Roman" pitchFamily="18" charset="0"/>
              </a:rPr>
              <a:t>Read and understand the text.</a:t>
            </a:r>
          </a:p>
          <a:p>
            <a:pPr>
              <a:buFont typeface="Wingdings" pitchFamily="2" charset="2"/>
              <a:buChar char="Ø"/>
            </a:pPr>
            <a:r>
              <a:rPr lang="en-US" sz="3200" dirty="0" smtClean="0">
                <a:latin typeface="Times New Roman" pitchFamily="18" charset="0"/>
                <a:cs typeface="Times New Roman" pitchFamily="18" charset="0"/>
              </a:rPr>
              <a:t>Ask and answer the questions.</a:t>
            </a:r>
          </a:p>
          <a:p>
            <a:pPr>
              <a:buFont typeface="Wingdings" pitchFamily="2" charset="2"/>
              <a:buChar char="Ø"/>
            </a:pPr>
            <a:r>
              <a:rPr lang="en-US" sz="3200" dirty="0" smtClean="0">
                <a:latin typeface="Times New Roman" pitchFamily="18" charset="0"/>
                <a:cs typeface="Times New Roman" pitchFamily="18" charset="0"/>
              </a:rPr>
              <a:t>Talk people, places and event.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1508" y="304800"/>
            <a:ext cx="365356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Key words of the text…</a:t>
            </a:r>
            <a:endParaRPr lang="en-US" sz="2800" dirty="0">
              <a:latin typeface="Times New Roman" pitchFamily="18" charset="0"/>
              <a:cs typeface="Times New Roman" pitchFamily="18" charset="0"/>
            </a:endParaRPr>
          </a:p>
        </p:txBody>
      </p:sp>
      <p:sp>
        <p:nvSpPr>
          <p:cNvPr id="3" name="TextBox 2"/>
          <p:cNvSpPr txBox="1"/>
          <p:nvPr/>
        </p:nvSpPr>
        <p:spPr>
          <a:xfrm>
            <a:off x="457200" y="1676400"/>
            <a:ext cx="1579278"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Times New Roman" pitchFamily="18" charset="0"/>
                <a:cs typeface="Times New Roman" pitchFamily="18" charset="0"/>
              </a:rPr>
              <a:t>Company</a:t>
            </a:r>
            <a:endParaRPr lang="en-US" sz="2800" dirty="0">
              <a:latin typeface="Times New Roman" pitchFamily="18" charset="0"/>
              <a:cs typeface="Times New Roman" pitchFamily="18" charset="0"/>
            </a:endParaRPr>
          </a:p>
        </p:txBody>
      </p:sp>
      <p:grpSp>
        <p:nvGrpSpPr>
          <p:cNvPr id="12" name="Group 11"/>
          <p:cNvGrpSpPr/>
          <p:nvPr/>
        </p:nvGrpSpPr>
        <p:grpSpPr>
          <a:xfrm>
            <a:off x="2438400" y="1066800"/>
            <a:ext cx="6477000" cy="1914525"/>
            <a:chOff x="2438400" y="1066800"/>
            <a:chExt cx="6477000" cy="1914525"/>
          </a:xfrm>
        </p:grpSpPr>
        <p:pic>
          <p:nvPicPr>
            <p:cNvPr id="4" name="Picture 3" descr="Square-Pharmajpgwb.jpg"/>
            <p:cNvPicPr>
              <a:picLocks noChangeAspect="1"/>
            </p:cNvPicPr>
            <p:nvPr/>
          </p:nvPicPr>
          <p:blipFill>
            <a:blip r:embed="rId2"/>
            <a:stretch>
              <a:fillRect/>
            </a:stretch>
          </p:blipFill>
          <p:spPr>
            <a:xfrm>
              <a:off x="2438400" y="1066800"/>
              <a:ext cx="3962400" cy="1914525"/>
            </a:xfrm>
            <a:prstGeom prst="rect">
              <a:avLst/>
            </a:prstGeom>
          </p:spPr>
        </p:pic>
        <p:sp>
          <p:nvSpPr>
            <p:cNvPr id="5" name="TextBox 4"/>
            <p:cNvSpPr txBox="1"/>
            <p:nvPr/>
          </p:nvSpPr>
          <p:spPr>
            <a:xfrm>
              <a:off x="6629400" y="1484293"/>
              <a:ext cx="2286000" cy="954107"/>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 commercial business</a:t>
              </a:r>
              <a:endParaRPr lang="en-US" sz="2800" dirty="0">
                <a:latin typeface="Times New Roman" pitchFamily="18" charset="0"/>
                <a:cs typeface="Times New Roman" pitchFamily="18" charset="0"/>
              </a:endParaRPr>
            </a:p>
          </p:txBody>
        </p:sp>
      </p:grpSp>
      <p:sp>
        <p:nvSpPr>
          <p:cNvPr id="6" name="TextBox 5"/>
          <p:cNvSpPr txBox="1"/>
          <p:nvPr/>
        </p:nvSpPr>
        <p:spPr>
          <a:xfrm>
            <a:off x="669252" y="3886200"/>
            <a:ext cx="1159548"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Times New Roman" pitchFamily="18" charset="0"/>
                <a:cs typeface="Times New Roman" pitchFamily="18" charset="0"/>
              </a:rPr>
              <a:t>Vacant</a:t>
            </a:r>
            <a:endParaRPr lang="en-US" sz="2800" dirty="0">
              <a:latin typeface="Times New Roman" pitchFamily="18" charset="0"/>
              <a:cs typeface="Times New Roman" pitchFamily="18" charset="0"/>
            </a:endParaRPr>
          </a:p>
        </p:txBody>
      </p:sp>
      <p:grpSp>
        <p:nvGrpSpPr>
          <p:cNvPr id="13" name="Group 12"/>
          <p:cNvGrpSpPr/>
          <p:nvPr/>
        </p:nvGrpSpPr>
        <p:grpSpPr>
          <a:xfrm>
            <a:off x="2895600" y="3114675"/>
            <a:ext cx="6019800" cy="1990725"/>
            <a:chOff x="2895600" y="3114675"/>
            <a:chExt cx="6019800" cy="1990725"/>
          </a:xfrm>
        </p:grpSpPr>
        <p:pic>
          <p:nvPicPr>
            <p:cNvPr id="7" name="Picture 6" descr="index.png"/>
            <p:cNvPicPr>
              <a:picLocks noChangeAspect="1"/>
            </p:cNvPicPr>
            <p:nvPr/>
          </p:nvPicPr>
          <p:blipFill>
            <a:blip r:embed="rId3">
              <a:lum bright="10000" contrast="30000"/>
            </a:blip>
            <a:stretch>
              <a:fillRect/>
            </a:stretch>
          </p:blipFill>
          <p:spPr>
            <a:xfrm>
              <a:off x="2895600" y="3114675"/>
              <a:ext cx="3124200" cy="1990725"/>
            </a:xfrm>
            <a:prstGeom prst="rect">
              <a:avLst/>
            </a:prstGeom>
          </p:spPr>
        </p:pic>
        <p:sp>
          <p:nvSpPr>
            <p:cNvPr id="8" name="TextBox 7"/>
            <p:cNvSpPr txBox="1"/>
            <p:nvPr/>
          </p:nvSpPr>
          <p:spPr>
            <a:xfrm>
              <a:off x="6629400" y="3733800"/>
              <a:ext cx="2286000"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Empty post</a:t>
              </a:r>
              <a:endParaRPr lang="en-US" sz="2800" dirty="0">
                <a:latin typeface="Times New Roman" pitchFamily="18" charset="0"/>
                <a:cs typeface="Times New Roman" pitchFamily="18" charset="0"/>
              </a:endParaRPr>
            </a:p>
          </p:txBody>
        </p:sp>
      </p:grpSp>
      <p:sp>
        <p:nvSpPr>
          <p:cNvPr id="9" name="TextBox 8"/>
          <p:cNvSpPr txBox="1"/>
          <p:nvPr/>
        </p:nvSpPr>
        <p:spPr>
          <a:xfrm>
            <a:off x="767291" y="5496580"/>
            <a:ext cx="1061509"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Times New Roman" pitchFamily="18" charset="0"/>
                <a:cs typeface="Times New Roman" pitchFamily="18" charset="0"/>
              </a:rPr>
              <a:t>Status</a:t>
            </a:r>
            <a:endParaRPr lang="en-US" sz="2800" dirty="0">
              <a:latin typeface="Times New Roman" pitchFamily="18" charset="0"/>
              <a:cs typeface="Times New Roman" pitchFamily="18" charset="0"/>
            </a:endParaRPr>
          </a:p>
        </p:txBody>
      </p:sp>
      <p:grpSp>
        <p:nvGrpSpPr>
          <p:cNvPr id="14" name="Group 13"/>
          <p:cNvGrpSpPr/>
          <p:nvPr/>
        </p:nvGrpSpPr>
        <p:grpSpPr>
          <a:xfrm>
            <a:off x="2545644" y="4724400"/>
            <a:ext cx="6445956" cy="1847850"/>
            <a:chOff x="2545644" y="4724400"/>
            <a:chExt cx="6445956" cy="1847850"/>
          </a:xfrm>
        </p:grpSpPr>
        <p:sp>
          <p:nvSpPr>
            <p:cNvPr id="10" name="TextBox 9"/>
            <p:cNvSpPr txBox="1"/>
            <p:nvPr/>
          </p:nvSpPr>
          <p:spPr>
            <a:xfrm>
              <a:off x="5943600" y="4953000"/>
              <a:ext cx="3048000" cy="1384995"/>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relative social or professional position</a:t>
              </a:r>
              <a:endParaRPr lang="en-US" sz="2800" dirty="0">
                <a:latin typeface="Times New Roman" pitchFamily="18" charset="0"/>
                <a:cs typeface="Times New Roman" pitchFamily="18" charset="0"/>
              </a:endParaRPr>
            </a:p>
          </p:txBody>
        </p:sp>
        <p:pic>
          <p:nvPicPr>
            <p:cNvPr id="11" name="Picture 10" descr="image-53862.jpg"/>
            <p:cNvPicPr>
              <a:picLocks noChangeAspect="1"/>
            </p:cNvPicPr>
            <p:nvPr/>
          </p:nvPicPr>
          <p:blipFill>
            <a:blip r:embed="rId4"/>
            <a:stretch>
              <a:fillRect/>
            </a:stretch>
          </p:blipFill>
          <p:spPr>
            <a:xfrm>
              <a:off x="2545644" y="4724400"/>
              <a:ext cx="3148189" cy="18478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1508" y="304800"/>
            <a:ext cx="365356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Key words of the text…</a:t>
            </a:r>
            <a:endParaRPr lang="en-US" sz="2800" dirty="0">
              <a:latin typeface="Times New Roman" pitchFamily="18" charset="0"/>
              <a:cs typeface="Times New Roman" pitchFamily="18" charset="0"/>
            </a:endParaRPr>
          </a:p>
        </p:txBody>
      </p:sp>
      <p:sp>
        <p:nvSpPr>
          <p:cNvPr id="3" name="TextBox 2"/>
          <p:cNvSpPr txBox="1"/>
          <p:nvPr/>
        </p:nvSpPr>
        <p:spPr>
          <a:xfrm>
            <a:off x="457200" y="1676400"/>
            <a:ext cx="1199367"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Times New Roman" pitchFamily="18" charset="0"/>
                <a:cs typeface="Times New Roman" pitchFamily="18" charset="0"/>
              </a:rPr>
              <a:t>respect</a:t>
            </a:r>
            <a:endParaRPr lang="en-US" sz="2800" dirty="0">
              <a:latin typeface="Times New Roman" pitchFamily="18" charset="0"/>
              <a:cs typeface="Times New Roman" pitchFamily="18" charset="0"/>
            </a:endParaRPr>
          </a:p>
        </p:txBody>
      </p:sp>
      <p:grpSp>
        <p:nvGrpSpPr>
          <p:cNvPr id="12" name="Group 11"/>
          <p:cNvGrpSpPr/>
          <p:nvPr/>
        </p:nvGrpSpPr>
        <p:grpSpPr>
          <a:xfrm>
            <a:off x="2438400" y="1066800"/>
            <a:ext cx="6477000" cy="2124195"/>
            <a:chOff x="2438400" y="1066800"/>
            <a:chExt cx="6477000" cy="2124195"/>
          </a:xfrm>
        </p:grpSpPr>
        <p:pic>
          <p:nvPicPr>
            <p:cNvPr id="4" name="Picture 3" descr="Square-Pharmajpgwb.jpg"/>
            <p:cNvPicPr>
              <a:picLocks noChangeAspect="1"/>
            </p:cNvPicPr>
            <p:nvPr/>
          </p:nvPicPr>
          <p:blipFill>
            <a:blip r:embed="rId2"/>
            <a:stretch>
              <a:fillRect/>
            </a:stretch>
          </p:blipFill>
          <p:spPr>
            <a:xfrm>
              <a:off x="2438400" y="1066800"/>
              <a:ext cx="3190299" cy="2124195"/>
            </a:xfrm>
            <a:prstGeom prst="rect">
              <a:avLst/>
            </a:prstGeom>
          </p:spPr>
        </p:pic>
        <p:sp>
          <p:nvSpPr>
            <p:cNvPr id="5" name="TextBox 4"/>
            <p:cNvSpPr txBox="1"/>
            <p:nvPr/>
          </p:nvSpPr>
          <p:spPr>
            <a:xfrm>
              <a:off x="6248400" y="1066800"/>
              <a:ext cx="2667000" cy="1815882"/>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Admiration for someone because of their qualities or achievements</a:t>
              </a:r>
              <a:endParaRPr lang="en-US" sz="2800" dirty="0">
                <a:latin typeface="Times New Roman" pitchFamily="18" charset="0"/>
                <a:cs typeface="Times New Roman" pitchFamily="18" charset="0"/>
              </a:endParaRPr>
            </a:p>
          </p:txBody>
        </p:sp>
      </p:grpSp>
      <p:sp>
        <p:nvSpPr>
          <p:cNvPr id="6" name="TextBox 5"/>
          <p:cNvSpPr txBox="1"/>
          <p:nvPr/>
        </p:nvSpPr>
        <p:spPr>
          <a:xfrm>
            <a:off x="533400" y="3581400"/>
            <a:ext cx="1143262"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Times New Roman" pitchFamily="18" charset="0"/>
                <a:cs typeface="Times New Roman" pitchFamily="18" charset="0"/>
              </a:rPr>
              <a:t>In-low</a:t>
            </a:r>
            <a:endParaRPr lang="en-US" sz="2800" dirty="0">
              <a:latin typeface="Times New Roman" pitchFamily="18" charset="0"/>
              <a:cs typeface="Times New Roman" pitchFamily="18" charset="0"/>
            </a:endParaRPr>
          </a:p>
        </p:txBody>
      </p:sp>
      <p:grpSp>
        <p:nvGrpSpPr>
          <p:cNvPr id="13" name="Group 12"/>
          <p:cNvGrpSpPr/>
          <p:nvPr/>
        </p:nvGrpSpPr>
        <p:grpSpPr>
          <a:xfrm>
            <a:off x="2438400" y="3276600"/>
            <a:ext cx="6477000" cy="1828800"/>
            <a:chOff x="2438400" y="3276600"/>
            <a:chExt cx="6477000" cy="1828800"/>
          </a:xfrm>
        </p:grpSpPr>
        <p:pic>
          <p:nvPicPr>
            <p:cNvPr id="7" name="Picture 6" descr="index.png"/>
            <p:cNvPicPr>
              <a:picLocks noChangeAspect="1"/>
            </p:cNvPicPr>
            <p:nvPr/>
          </p:nvPicPr>
          <p:blipFill>
            <a:blip r:embed="rId3"/>
            <a:stretch>
              <a:fillRect/>
            </a:stretch>
          </p:blipFill>
          <p:spPr>
            <a:xfrm>
              <a:off x="2438400" y="3276600"/>
              <a:ext cx="3143926" cy="1828800"/>
            </a:xfrm>
            <a:prstGeom prst="rect">
              <a:avLst/>
            </a:prstGeom>
          </p:spPr>
        </p:pic>
        <p:sp>
          <p:nvSpPr>
            <p:cNvPr id="8" name="TextBox 7"/>
            <p:cNvSpPr txBox="1"/>
            <p:nvPr/>
          </p:nvSpPr>
          <p:spPr>
            <a:xfrm>
              <a:off x="6248400" y="3505200"/>
              <a:ext cx="2667000" cy="954107"/>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 relative by marriage</a:t>
              </a:r>
              <a:endParaRPr lang="en-US" sz="2800" dirty="0">
                <a:latin typeface="Times New Roman" pitchFamily="18" charset="0"/>
                <a:cs typeface="Times New Roman" pitchFamily="18" charset="0"/>
              </a:endParaRPr>
            </a:p>
          </p:txBody>
        </p:sp>
      </p:grpSp>
      <p:sp>
        <p:nvSpPr>
          <p:cNvPr id="9" name="TextBox 8"/>
          <p:cNvSpPr txBox="1"/>
          <p:nvPr/>
        </p:nvSpPr>
        <p:spPr>
          <a:xfrm>
            <a:off x="462491" y="5257800"/>
            <a:ext cx="1342034" cy="52322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Times New Roman" pitchFamily="18" charset="0"/>
                <a:cs typeface="Times New Roman" pitchFamily="18" charset="0"/>
              </a:rPr>
              <a:t>corridor</a:t>
            </a:r>
            <a:endParaRPr lang="en-US" sz="2800" dirty="0">
              <a:latin typeface="Times New Roman" pitchFamily="18" charset="0"/>
              <a:cs typeface="Times New Roman" pitchFamily="18" charset="0"/>
            </a:endParaRPr>
          </a:p>
        </p:txBody>
      </p:sp>
      <p:grpSp>
        <p:nvGrpSpPr>
          <p:cNvPr id="14" name="Group 13"/>
          <p:cNvGrpSpPr/>
          <p:nvPr/>
        </p:nvGrpSpPr>
        <p:grpSpPr>
          <a:xfrm>
            <a:off x="2438400" y="5181600"/>
            <a:ext cx="6553200" cy="1600200"/>
            <a:chOff x="2438400" y="5181600"/>
            <a:chExt cx="6553200" cy="1600200"/>
          </a:xfrm>
        </p:grpSpPr>
        <p:sp>
          <p:nvSpPr>
            <p:cNvPr id="10" name="TextBox 9"/>
            <p:cNvSpPr txBox="1"/>
            <p:nvPr/>
          </p:nvSpPr>
          <p:spPr>
            <a:xfrm>
              <a:off x="5943600" y="5244405"/>
              <a:ext cx="3048000" cy="1384995"/>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 usually narrow passageway or route</a:t>
              </a:r>
              <a:endParaRPr lang="en-US" sz="2800" dirty="0">
                <a:latin typeface="Times New Roman" pitchFamily="18" charset="0"/>
                <a:cs typeface="Times New Roman" pitchFamily="18" charset="0"/>
              </a:endParaRPr>
            </a:p>
          </p:txBody>
        </p:sp>
        <p:pic>
          <p:nvPicPr>
            <p:cNvPr id="11" name="Picture 10" descr="image-53862.jpg"/>
            <p:cNvPicPr>
              <a:picLocks noChangeAspect="1"/>
            </p:cNvPicPr>
            <p:nvPr/>
          </p:nvPicPr>
          <p:blipFill>
            <a:blip r:embed="rId4"/>
            <a:stretch>
              <a:fillRect/>
            </a:stretch>
          </p:blipFill>
          <p:spPr>
            <a:xfrm>
              <a:off x="2438400" y="5181600"/>
              <a:ext cx="3124199" cy="16002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1218</TotalTime>
  <Words>638</Words>
  <Application>Microsoft Office PowerPoint</Application>
  <PresentationFormat>On-screen Show (4:3)</PresentationFormat>
  <Paragraphs>109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Times New Roman</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My Pc</cp:lastModifiedBy>
  <cp:revision>56</cp:revision>
  <dcterms:created xsi:type="dcterms:W3CDTF">2006-08-16T00:00:00Z</dcterms:created>
  <dcterms:modified xsi:type="dcterms:W3CDTF">2019-05-23T12:48:52Z</dcterms:modified>
</cp:coreProperties>
</file>